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62" r:id="rId2"/>
    <p:sldId id="508" r:id="rId3"/>
    <p:sldId id="509" r:id="rId4"/>
    <p:sldId id="467" r:id="rId5"/>
    <p:sldId id="504" r:id="rId6"/>
    <p:sldId id="470" r:id="rId7"/>
    <p:sldId id="516" r:id="rId8"/>
    <p:sldId id="517" r:id="rId9"/>
    <p:sldId id="518" r:id="rId10"/>
    <p:sldId id="472" r:id="rId11"/>
    <p:sldId id="510" r:id="rId12"/>
    <p:sldId id="515" r:id="rId13"/>
    <p:sldId id="512" r:id="rId14"/>
    <p:sldId id="511" r:id="rId15"/>
    <p:sldId id="505" r:id="rId16"/>
  </p:sldIdLst>
  <p:sldSz cx="9144000" cy="5143500" type="screen16x9"/>
  <p:notesSz cx="6858000" cy="9144000"/>
  <p:defaultTextStyle>
    <a:defPPr>
      <a:defRPr lang="ru-RU"/>
    </a:defPPr>
    <a:lvl1pPr marL="0" algn="l" defTabSz="71397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1pPr>
    <a:lvl2pPr marL="356989" algn="l" defTabSz="71397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2pPr>
    <a:lvl3pPr marL="713978" algn="l" defTabSz="71397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3pPr>
    <a:lvl4pPr marL="1070966" algn="l" defTabSz="71397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4pPr>
    <a:lvl5pPr marL="1427955" algn="l" defTabSz="71397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5pPr>
    <a:lvl6pPr marL="1784944" algn="l" defTabSz="71397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6pPr>
    <a:lvl7pPr marL="2141933" algn="l" defTabSz="71397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7pPr>
    <a:lvl8pPr marL="2498922" algn="l" defTabSz="71397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8pPr>
    <a:lvl9pPr marL="2855911" algn="l" defTabSz="71397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390"/>
    <a:srgbClr val="294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9"/>
    <p:restoredTop sz="92163"/>
  </p:normalViewPr>
  <p:slideViewPr>
    <p:cSldViewPr>
      <p:cViewPr varScale="1">
        <p:scale>
          <a:sx n="100" d="100"/>
          <a:sy n="100" d="100"/>
        </p:scale>
        <p:origin x="691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99CEE-5EC2-4B48-B89C-13D801797B89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B8CC8-780C-D645-991B-EB3F0C317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978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1pPr>
    <a:lvl2pPr marL="356989" algn="l" defTabSz="713978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2pPr>
    <a:lvl3pPr marL="713978" algn="l" defTabSz="713978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3pPr>
    <a:lvl4pPr marL="1070966" algn="l" defTabSz="713978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4pPr>
    <a:lvl5pPr marL="1427955" algn="l" defTabSz="713978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5pPr>
    <a:lvl6pPr marL="1784944" algn="l" defTabSz="713978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6pPr>
    <a:lvl7pPr marL="2141933" algn="l" defTabSz="713978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7pPr>
    <a:lvl8pPr marL="2498922" algn="l" defTabSz="713978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8pPr>
    <a:lvl9pPr marL="2855911" algn="l" defTabSz="713978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B8CC8-780C-D645-991B-EB3F0C31733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00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9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7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6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36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5CF8-A150-4331-B945-A3BC86A5C901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A861-7360-4759-9980-D5824113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60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5CF8-A150-4331-B945-A3BC86A5C901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A861-7360-4759-9980-D5824113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9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5981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5CF8-A150-4331-B945-A3BC86A5C901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A861-7360-4759-9980-D5824113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67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5CF8-A150-4331-B945-A3BC86A5C901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A861-7360-4759-9980-D5824113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9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6"/>
          </a:xfrm>
        </p:spPr>
        <p:txBody>
          <a:bodyPr anchor="t"/>
          <a:lstStyle>
            <a:lvl1pPr algn="l">
              <a:defRPr sz="375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7"/>
            <a:ext cx="7772400" cy="1125140"/>
          </a:xfrm>
        </p:spPr>
        <p:txBody>
          <a:bodyPr anchor="b"/>
          <a:lstStyle>
            <a:lvl1pPr marL="0" indent="0">
              <a:buNone/>
              <a:defRPr sz="1879">
                <a:solidFill>
                  <a:schemeClr val="tx1">
                    <a:tint val="75000"/>
                  </a:schemeClr>
                </a:solidFill>
              </a:defRPr>
            </a:lvl1pPr>
            <a:lvl2pPr marL="429539" indent="0">
              <a:buNone/>
              <a:defRPr sz="1691">
                <a:solidFill>
                  <a:schemeClr val="tx1">
                    <a:tint val="75000"/>
                  </a:schemeClr>
                </a:solidFill>
              </a:defRPr>
            </a:lvl2pPr>
            <a:lvl3pPr marL="859079" indent="0">
              <a:buNone/>
              <a:defRPr sz="1503">
                <a:solidFill>
                  <a:schemeClr val="tx1">
                    <a:tint val="75000"/>
                  </a:schemeClr>
                </a:solidFill>
              </a:defRPr>
            </a:lvl3pPr>
            <a:lvl4pPr marL="1288618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4pPr>
            <a:lvl5pPr marL="1718158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5pPr>
            <a:lvl6pPr marL="2147697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6pPr>
            <a:lvl7pPr marL="2577236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7pPr>
            <a:lvl8pPr marL="3006776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8pPr>
            <a:lvl9pPr marL="3436315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5CF8-A150-4331-B945-A3BC86A5C901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A861-7360-4759-9980-D5824113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98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3"/>
          </a:xfrm>
        </p:spPr>
        <p:txBody>
          <a:bodyPr/>
          <a:lstStyle>
            <a:lvl1pPr>
              <a:defRPr sz="2631"/>
            </a:lvl1pPr>
            <a:lvl2pPr>
              <a:defRPr sz="2255"/>
            </a:lvl2pPr>
            <a:lvl3pPr>
              <a:defRPr sz="1879"/>
            </a:lvl3pPr>
            <a:lvl4pPr>
              <a:defRPr sz="1691"/>
            </a:lvl4pPr>
            <a:lvl5pPr>
              <a:defRPr sz="1691"/>
            </a:lvl5pPr>
            <a:lvl6pPr>
              <a:defRPr sz="1691"/>
            </a:lvl6pPr>
            <a:lvl7pPr>
              <a:defRPr sz="1691"/>
            </a:lvl7pPr>
            <a:lvl8pPr>
              <a:defRPr sz="1691"/>
            </a:lvl8pPr>
            <a:lvl9pPr>
              <a:defRPr sz="169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3"/>
          </a:xfrm>
        </p:spPr>
        <p:txBody>
          <a:bodyPr/>
          <a:lstStyle>
            <a:lvl1pPr>
              <a:defRPr sz="2631"/>
            </a:lvl1pPr>
            <a:lvl2pPr>
              <a:defRPr sz="2255"/>
            </a:lvl2pPr>
            <a:lvl3pPr>
              <a:defRPr sz="1879"/>
            </a:lvl3pPr>
            <a:lvl4pPr>
              <a:defRPr sz="1691"/>
            </a:lvl4pPr>
            <a:lvl5pPr>
              <a:defRPr sz="1691"/>
            </a:lvl5pPr>
            <a:lvl6pPr>
              <a:defRPr sz="1691"/>
            </a:lvl6pPr>
            <a:lvl7pPr>
              <a:defRPr sz="1691"/>
            </a:lvl7pPr>
            <a:lvl8pPr>
              <a:defRPr sz="1691"/>
            </a:lvl8pPr>
            <a:lvl9pPr>
              <a:defRPr sz="169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5CF8-A150-4331-B945-A3BC86A5C901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A861-7360-4759-9980-D5824113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7" cy="479821"/>
          </a:xfrm>
        </p:spPr>
        <p:txBody>
          <a:bodyPr anchor="b"/>
          <a:lstStyle>
            <a:lvl1pPr marL="0" indent="0">
              <a:buNone/>
              <a:defRPr sz="2255" b="1"/>
            </a:lvl1pPr>
            <a:lvl2pPr marL="429539" indent="0">
              <a:buNone/>
              <a:defRPr sz="1879" b="1"/>
            </a:lvl2pPr>
            <a:lvl3pPr marL="859079" indent="0">
              <a:buNone/>
              <a:defRPr sz="1691" b="1"/>
            </a:lvl3pPr>
            <a:lvl4pPr marL="1288618" indent="0">
              <a:buNone/>
              <a:defRPr sz="1503" b="1"/>
            </a:lvl4pPr>
            <a:lvl5pPr marL="1718158" indent="0">
              <a:buNone/>
              <a:defRPr sz="1503" b="1"/>
            </a:lvl5pPr>
            <a:lvl6pPr marL="2147697" indent="0">
              <a:buNone/>
              <a:defRPr sz="1503" b="1"/>
            </a:lvl6pPr>
            <a:lvl7pPr marL="2577236" indent="0">
              <a:buNone/>
              <a:defRPr sz="1503" b="1"/>
            </a:lvl7pPr>
            <a:lvl8pPr marL="3006776" indent="0">
              <a:buNone/>
              <a:defRPr sz="1503" b="1"/>
            </a:lvl8pPr>
            <a:lvl9pPr marL="3436315" indent="0">
              <a:buNone/>
              <a:defRPr sz="15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7" cy="2963466"/>
          </a:xfrm>
        </p:spPr>
        <p:txBody>
          <a:bodyPr/>
          <a:lstStyle>
            <a:lvl1pPr>
              <a:defRPr sz="2255"/>
            </a:lvl1pPr>
            <a:lvl2pPr>
              <a:defRPr sz="1879"/>
            </a:lvl2pPr>
            <a:lvl3pPr>
              <a:defRPr sz="1691"/>
            </a:lvl3pPr>
            <a:lvl4pPr>
              <a:defRPr sz="1503"/>
            </a:lvl4pPr>
            <a:lvl5pPr>
              <a:defRPr sz="1503"/>
            </a:lvl5pPr>
            <a:lvl6pPr>
              <a:defRPr sz="1503"/>
            </a:lvl6pPr>
            <a:lvl7pPr>
              <a:defRPr sz="1503"/>
            </a:lvl7pPr>
            <a:lvl8pPr>
              <a:defRPr sz="1503"/>
            </a:lvl8pPr>
            <a:lvl9pPr>
              <a:defRPr sz="150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1"/>
          </a:xfrm>
        </p:spPr>
        <p:txBody>
          <a:bodyPr anchor="b"/>
          <a:lstStyle>
            <a:lvl1pPr marL="0" indent="0">
              <a:buNone/>
              <a:defRPr sz="2255" b="1"/>
            </a:lvl1pPr>
            <a:lvl2pPr marL="429539" indent="0">
              <a:buNone/>
              <a:defRPr sz="1879" b="1"/>
            </a:lvl2pPr>
            <a:lvl3pPr marL="859079" indent="0">
              <a:buNone/>
              <a:defRPr sz="1691" b="1"/>
            </a:lvl3pPr>
            <a:lvl4pPr marL="1288618" indent="0">
              <a:buNone/>
              <a:defRPr sz="1503" b="1"/>
            </a:lvl4pPr>
            <a:lvl5pPr marL="1718158" indent="0">
              <a:buNone/>
              <a:defRPr sz="1503" b="1"/>
            </a:lvl5pPr>
            <a:lvl6pPr marL="2147697" indent="0">
              <a:buNone/>
              <a:defRPr sz="1503" b="1"/>
            </a:lvl6pPr>
            <a:lvl7pPr marL="2577236" indent="0">
              <a:buNone/>
              <a:defRPr sz="1503" b="1"/>
            </a:lvl7pPr>
            <a:lvl8pPr marL="3006776" indent="0">
              <a:buNone/>
              <a:defRPr sz="1503" b="1"/>
            </a:lvl8pPr>
            <a:lvl9pPr marL="3436315" indent="0">
              <a:buNone/>
              <a:defRPr sz="15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4" cy="2963466"/>
          </a:xfrm>
        </p:spPr>
        <p:txBody>
          <a:bodyPr/>
          <a:lstStyle>
            <a:lvl1pPr>
              <a:defRPr sz="2255"/>
            </a:lvl1pPr>
            <a:lvl2pPr>
              <a:defRPr sz="1879"/>
            </a:lvl2pPr>
            <a:lvl3pPr>
              <a:defRPr sz="1691"/>
            </a:lvl3pPr>
            <a:lvl4pPr>
              <a:defRPr sz="1503"/>
            </a:lvl4pPr>
            <a:lvl5pPr>
              <a:defRPr sz="1503"/>
            </a:lvl5pPr>
            <a:lvl6pPr>
              <a:defRPr sz="1503"/>
            </a:lvl6pPr>
            <a:lvl7pPr>
              <a:defRPr sz="1503"/>
            </a:lvl7pPr>
            <a:lvl8pPr>
              <a:defRPr sz="1503"/>
            </a:lvl8pPr>
            <a:lvl9pPr>
              <a:defRPr sz="150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5CF8-A150-4331-B945-A3BC86A5C901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A861-7360-4759-9980-D5824113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8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5CF8-A150-4331-B945-A3BC86A5C901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A861-7360-4759-9980-D5824113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45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5CF8-A150-4331-B945-A3BC86A5C901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A861-7360-4759-9980-D5824113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8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87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3006"/>
            </a:lvl1pPr>
            <a:lvl2pPr>
              <a:defRPr sz="2631"/>
            </a:lvl2pPr>
            <a:lvl3pPr>
              <a:defRPr sz="2255"/>
            </a:lvl3pPr>
            <a:lvl4pPr>
              <a:defRPr sz="1879"/>
            </a:lvl4pPr>
            <a:lvl5pPr>
              <a:defRPr sz="1879"/>
            </a:lvl5pPr>
            <a:lvl6pPr>
              <a:defRPr sz="1879"/>
            </a:lvl6pPr>
            <a:lvl7pPr>
              <a:defRPr sz="1879"/>
            </a:lvl7pPr>
            <a:lvl8pPr>
              <a:defRPr sz="1879"/>
            </a:lvl8pPr>
            <a:lvl9pPr>
              <a:defRPr sz="187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9"/>
            <a:ext cx="3008313" cy="3518297"/>
          </a:xfrm>
        </p:spPr>
        <p:txBody>
          <a:bodyPr/>
          <a:lstStyle>
            <a:lvl1pPr marL="0" indent="0">
              <a:buNone/>
              <a:defRPr sz="1315"/>
            </a:lvl1pPr>
            <a:lvl2pPr marL="429539" indent="0">
              <a:buNone/>
              <a:defRPr sz="1127"/>
            </a:lvl2pPr>
            <a:lvl3pPr marL="859079" indent="0">
              <a:buNone/>
              <a:defRPr sz="940"/>
            </a:lvl3pPr>
            <a:lvl4pPr marL="1288618" indent="0">
              <a:buNone/>
              <a:defRPr sz="846"/>
            </a:lvl4pPr>
            <a:lvl5pPr marL="1718158" indent="0">
              <a:buNone/>
              <a:defRPr sz="846"/>
            </a:lvl5pPr>
            <a:lvl6pPr marL="2147697" indent="0">
              <a:buNone/>
              <a:defRPr sz="846"/>
            </a:lvl6pPr>
            <a:lvl7pPr marL="2577236" indent="0">
              <a:buNone/>
              <a:defRPr sz="846"/>
            </a:lvl7pPr>
            <a:lvl8pPr marL="3006776" indent="0">
              <a:buNone/>
              <a:defRPr sz="846"/>
            </a:lvl8pPr>
            <a:lvl9pPr marL="3436315" indent="0">
              <a:buNone/>
              <a:defRPr sz="84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5CF8-A150-4331-B945-A3BC86A5C901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A861-7360-4759-9980-D5824113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89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3"/>
          </a:xfrm>
        </p:spPr>
        <p:txBody>
          <a:bodyPr anchor="b"/>
          <a:lstStyle>
            <a:lvl1pPr algn="l">
              <a:defRPr sz="187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006"/>
            </a:lvl1pPr>
            <a:lvl2pPr marL="429539" indent="0">
              <a:buNone/>
              <a:defRPr sz="2631"/>
            </a:lvl2pPr>
            <a:lvl3pPr marL="859079" indent="0">
              <a:buNone/>
              <a:defRPr sz="2255"/>
            </a:lvl3pPr>
            <a:lvl4pPr marL="1288618" indent="0">
              <a:buNone/>
              <a:defRPr sz="1879"/>
            </a:lvl4pPr>
            <a:lvl5pPr marL="1718158" indent="0">
              <a:buNone/>
              <a:defRPr sz="1879"/>
            </a:lvl5pPr>
            <a:lvl6pPr marL="2147697" indent="0">
              <a:buNone/>
              <a:defRPr sz="1879"/>
            </a:lvl6pPr>
            <a:lvl7pPr marL="2577236" indent="0">
              <a:buNone/>
              <a:defRPr sz="1879"/>
            </a:lvl7pPr>
            <a:lvl8pPr marL="3006776" indent="0">
              <a:buNone/>
              <a:defRPr sz="1879"/>
            </a:lvl8pPr>
            <a:lvl9pPr marL="3436315" indent="0">
              <a:buNone/>
              <a:defRPr sz="187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315"/>
            </a:lvl1pPr>
            <a:lvl2pPr marL="429539" indent="0">
              <a:buNone/>
              <a:defRPr sz="1127"/>
            </a:lvl2pPr>
            <a:lvl3pPr marL="859079" indent="0">
              <a:buNone/>
              <a:defRPr sz="940"/>
            </a:lvl3pPr>
            <a:lvl4pPr marL="1288618" indent="0">
              <a:buNone/>
              <a:defRPr sz="846"/>
            </a:lvl4pPr>
            <a:lvl5pPr marL="1718158" indent="0">
              <a:buNone/>
              <a:defRPr sz="846"/>
            </a:lvl5pPr>
            <a:lvl6pPr marL="2147697" indent="0">
              <a:buNone/>
              <a:defRPr sz="846"/>
            </a:lvl6pPr>
            <a:lvl7pPr marL="2577236" indent="0">
              <a:buNone/>
              <a:defRPr sz="846"/>
            </a:lvl7pPr>
            <a:lvl8pPr marL="3006776" indent="0">
              <a:buNone/>
              <a:defRPr sz="846"/>
            </a:lvl8pPr>
            <a:lvl9pPr marL="3436315" indent="0">
              <a:buNone/>
              <a:defRPr sz="84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5CF8-A150-4331-B945-A3BC86A5C901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A861-7360-4759-9980-D5824113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1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CF8-A150-4331-B945-A3BC86A5C901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5A861-7360-4759-9980-D5824113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59079" rtl="0" eaLnBrk="1" latinLnBrk="0" hangingPunct="1">
        <a:spcBef>
          <a:spcPct val="0"/>
        </a:spcBef>
        <a:buNone/>
        <a:defRPr sz="41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2155" indent="-322155" algn="l" defTabSz="85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6" kern="1200">
          <a:solidFill>
            <a:schemeClr val="tx1"/>
          </a:solidFill>
          <a:latin typeface="+mn-lt"/>
          <a:ea typeface="+mn-ea"/>
          <a:cs typeface="+mn-cs"/>
        </a:defRPr>
      </a:lvl1pPr>
      <a:lvl2pPr marL="698002" indent="-268462" algn="l" defTabSz="85907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31" kern="1200">
          <a:solidFill>
            <a:schemeClr val="tx1"/>
          </a:solidFill>
          <a:latin typeface="+mn-lt"/>
          <a:ea typeface="+mn-ea"/>
          <a:cs typeface="+mn-cs"/>
        </a:defRPr>
      </a:lvl2pPr>
      <a:lvl3pPr marL="1073849" indent="-214770" algn="l" defTabSz="85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55" kern="1200">
          <a:solidFill>
            <a:schemeClr val="tx1"/>
          </a:solidFill>
          <a:latin typeface="+mn-lt"/>
          <a:ea typeface="+mn-ea"/>
          <a:cs typeface="+mn-cs"/>
        </a:defRPr>
      </a:lvl3pPr>
      <a:lvl4pPr marL="1503388" indent="-214770" algn="l" defTabSz="85907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79" kern="1200">
          <a:solidFill>
            <a:schemeClr val="tx1"/>
          </a:solidFill>
          <a:latin typeface="+mn-lt"/>
          <a:ea typeface="+mn-ea"/>
          <a:cs typeface="+mn-cs"/>
        </a:defRPr>
      </a:lvl4pPr>
      <a:lvl5pPr marL="1932927" indent="-214770" algn="l" defTabSz="859079" rtl="0" eaLnBrk="1" latinLnBrk="0" hangingPunct="1">
        <a:spcBef>
          <a:spcPct val="20000"/>
        </a:spcBef>
        <a:buFont typeface="Arial" panose="020B0604020202020204" pitchFamily="34" charset="0"/>
        <a:buChar char="»"/>
        <a:defRPr sz="1879" kern="1200">
          <a:solidFill>
            <a:schemeClr val="tx1"/>
          </a:solidFill>
          <a:latin typeface="+mn-lt"/>
          <a:ea typeface="+mn-ea"/>
          <a:cs typeface="+mn-cs"/>
        </a:defRPr>
      </a:lvl5pPr>
      <a:lvl6pPr marL="2362467" indent="-214770" algn="l" defTabSz="85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79" kern="1200">
          <a:solidFill>
            <a:schemeClr val="tx1"/>
          </a:solidFill>
          <a:latin typeface="+mn-lt"/>
          <a:ea typeface="+mn-ea"/>
          <a:cs typeface="+mn-cs"/>
        </a:defRPr>
      </a:lvl6pPr>
      <a:lvl7pPr marL="2792006" indent="-214770" algn="l" defTabSz="85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79" kern="1200">
          <a:solidFill>
            <a:schemeClr val="tx1"/>
          </a:solidFill>
          <a:latin typeface="+mn-lt"/>
          <a:ea typeface="+mn-ea"/>
          <a:cs typeface="+mn-cs"/>
        </a:defRPr>
      </a:lvl7pPr>
      <a:lvl8pPr marL="3221546" indent="-214770" algn="l" defTabSz="85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79" kern="1200">
          <a:solidFill>
            <a:schemeClr val="tx1"/>
          </a:solidFill>
          <a:latin typeface="+mn-lt"/>
          <a:ea typeface="+mn-ea"/>
          <a:cs typeface="+mn-cs"/>
        </a:defRPr>
      </a:lvl8pPr>
      <a:lvl9pPr marL="3651085" indent="-214770" algn="l" defTabSz="85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9079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1pPr>
      <a:lvl2pPr marL="429539" algn="l" defTabSz="859079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2pPr>
      <a:lvl3pPr marL="859079" algn="l" defTabSz="859079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3pPr>
      <a:lvl4pPr marL="1288618" algn="l" defTabSz="859079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4pPr>
      <a:lvl5pPr marL="1718158" algn="l" defTabSz="859079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5pPr>
      <a:lvl6pPr marL="2147697" algn="l" defTabSz="859079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6pPr>
      <a:lvl7pPr marL="2577236" algn="l" defTabSz="859079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7pPr>
      <a:lvl8pPr marL="3006776" algn="l" defTabSz="859079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8pPr>
      <a:lvl9pPr marL="3436315" algn="l" defTabSz="859079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c.ua/ru/tekhnicheskaya-podderzhka/sortament-metalloprokat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j.smirnova@vikant.com.u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tel:+380675391056" TargetMode="External"/><Relationship Id="rId5" Type="http://schemas.openxmlformats.org/officeDocument/2006/relationships/hyperlink" Target="mailto:a.n.grin@metinvestholding.com" TargetMode="External"/><Relationship Id="rId4" Type="http://schemas.openxmlformats.org/officeDocument/2006/relationships/hyperlink" Target="tel:+38067225689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155035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995686"/>
            <a:ext cx="1043608" cy="1080120"/>
          </a:xfrm>
          <a:prstGeom prst="rect">
            <a:avLst/>
          </a:prstGeom>
          <a:solidFill>
            <a:srgbClr val="E4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59632" y="1070161"/>
            <a:ext cx="7272808" cy="1214568"/>
          </a:xfrm>
          <a:prstGeom prst="rect">
            <a:avLst/>
          </a:prstGeom>
        </p:spPr>
        <p:txBody>
          <a:bodyPr>
            <a:noAutofit/>
          </a:bodyPr>
          <a:lstStyle>
            <a:lvl1pPr marL="322155" indent="-322155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8002" indent="-268462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849" indent="-214770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3388" indent="-214770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2927" indent="-214770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2467" indent="-214770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2006" indent="-214770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21546" indent="-214770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1085" indent="-214770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Ассоциация УЦСС 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ОБУЧЕНИЕ ПРОЕКТИРОВАНИЮ в </a:t>
            </a: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соответствии</a:t>
            </a:r>
            <a:r>
              <a:rPr lang="uk-UA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с ЕВРОКОДАМИ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ДОСТУПНЫЙ СКЛАДСКОЙ 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</a:rPr>
              <a:t>СОРТАМЕНТ </a:t>
            </a: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МЕТАЛЛОПРОКАТА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" y="2101834"/>
            <a:ext cx="863810" cy="5757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70CB93-BC2A-8E4E-9D9F-4CBAE778393B}"/>
              </a:ext>
            </a:extLst>
          </p:cNvPr>
          <p:cNvSpPr txBox="1"/>
          <p:nvPr/>
        </p:nvSpPr>
        <p:spPr>
          <a:xfrm>
            <a:off x="3923928" y="3354890"/>
            <a:ext cx="4422887" cy="1142279"/>
          </a:xfrm>
          <a:prstGeom prst="rect">
            <a:avLst/>
          </a:prstGeom>
          <a:noFill/>
        </p:spPr>
        <p:txBody>
          <a:bodyPr wrap="square" lIns="64433" tIns="32216" rIns="64433" bIns="32216" rtlCol="0">
            <a:spAutoFit/>
          </a:bodyPr>
          <a:lstStyle/>
          <a:p>
            <a:pPr lvl="0" algn="r"/>
            <a:endParaRPr lang="ru-RU" sz="1400" dirty="0">
              <a:solidFill>
                <a:schemeClr val="bg1"/>
              </a:solidFill>
              <a:latin typeface="DIN Pro Light" panose="02000504040000020003" pitchFamily="50" charset="0"/>
              <a:cs typeface="Arial" panose="020B0604020202020204" pitchFamily="34" charset="0"/>
            </a:endParaRPr>
          </a:p>
          <a:p>
            <a:pPr lvl="0" algn="r"/>
            <a:r>
              <a:rPr lang="ru-RU" sz="1400" dirty="0" smtClean="0">
                <a:solidFill>
                  <a:schemeClr val="bg1"/>
                </a:solidFill>
                <a:latin typeface="DIN Pro Light" panose="02000504040000020003" pitchFamily="50" charset="0"/>
                <a:cs typeface="Arial" panose="020B0604020202020204" pitchFamily="34" charset="0"/>
              </a:rPr>
              <a:t>Ковалевская Эльвира</a:t>
            </a:r>
            <a:endParaRPr lang="ru-RU" sz="1400" dirty="0">
              <a:solidFill>
                <a:schemeClr val="bg1"/>
              </a:solidFill>
              <a:latin typeface="DIN Pro Light" panose="02000504040000020003" pitchFamily="50" charset="0"/>
              <a:cs typeface="Arial" panose="020B0604020202020204" pitchFamily="34" charset="0"/>
            </a:endParaRPr>
          </a:p>
          <a:p>
            <a:pPr lvl="0" algn="r"/>
            <a:r>
              <a:rPr lang="ru-RU" sz="1400" dirty="0" smtClean="0">
                <a:solidFill>
                  <a:schemeClr val="bg1"/>
                </a:solidFill>
                <a:latin typeface="DIN Pro Light" panose="02000504040000020003" pitchFamily="50" charset="0"/>
                <a:cs typeface="Arial" panose="020B0604020202020204" pitchFamily="34" charset="0"/>
              </a:rPr>
              <a:t>Главный </a:t>
            </a:r>
            <a:r>
              <a:rPr lang="ru-RU" sz="1400" dirty="0">
                <a:solidFill>
                  <a:schemeClr val="bg1"/>
                </a:solidFill>
                <a:latin typeface="DIN Pro Light" panose="02000504040000020003" pitchFamily="50" charset="0"/>
                <a:cs typeface="Arial" panose="020B0604020202020204" pitchFamily="34" charset="0"/>
              </a:rPr>
              <a:t>и</a:t>
            </a:r>
            <a:r>
              <a:rPr lang="ru-RU" sz="1400" dirty="0" smtClean="0">
                <a:solidFill>
                  <a:schemeClr val="bg1"/>
                </a:solidFill>
                <a:latin typeface="DIN Pro Light" panose="02000504040000020003" pitchFamily="50" charset="0"/>
                <a:cs typeface="Arial" panose="020B0604020202020204" pitchFamily="34" charset="0"/>
              </a:rPr>
              <a:t>нженер проектов</a:t>
            </a:r>
            <a:r>
              <a:rPr lang="en-US" sz="1400" dirty="0" smtClean="0">
                <a:solidFill>
                  <a:schemeClr val="bg1"/>
                </a:solidFill>
                <a:latin typeface="DIN Pro Light" panose="02000504040000020003" pitchFamily="50" charset="0"/>
                <a:cs typeface="Arial" panose="020B0604020202020204" pitchFamily="34" charset="0"/>
              </a:rPr>
              <a:t> </a:t>
            </a:r>
            <a:r>
              <a:rPr lang="uk-UA" sz="1400" dirty="0" smtClean="0">
                <a:solidFill>
                  <a:schemeClr val="bg1"/>
                </a:solidFill>
                <a:latin typeface="DIN Pro Light" panose="02000504040000020003" pitchFamily="50" charset="0"/>
                <a:cs typeface="Arial" panose="020B0604020202020204" pitchFamily="34" charset="0"/>
              </a:rPr>
              <a:t>УЦСС</a:t>
            </a:r>
            <a:endParaRPr lang="ru-RU" sz="1400" dirty="0">
              <a:solidFill>
                <a:schemeClr val="bg1"/>
              </a:solidFill>
              <a:latin typeface="DIN Pro Light" panose="02000504040000020003" pitchFamily="50" charset="0"/>
              <a:cs typeface="Arial" panose="020B0604020202020204" pitchFamily="34" charset="0"/>
            </a:endParaRPr>
          </a:p>
          <a:p>
            <a:pPr lvl="0" algn="r"/>
            <a:r>
              <a:rPr lang="ru-RU" sz="1400" dirty="0">
                <a:solidFill>
                  <a:schemeClr val="bg1"/>
                </a:solidFill>
                <a:latin typeface="DIN Pro Light" panose="02000504040000020003" pitchFamily="50" charset="0"/>
                <a:cs typeface="Arial" panose="020B0604020202020204" pitchFamily="34" charset="0"/>
              </a:rPr>
              <a:t>+</a:t>
            </a:r>
            <a:r>
              <a:rPr lang="ru-RU" sz="1400" dirty="0" smtClean="0">
                <a:solidFill>
                  <a:schemeClr val="bg1"/>
                </a:solidFill>
                <a:latin typeface="DIN Pro Light" panose="02000504040000020003" pitchFamily="50" charset="0"/>
                <a:cs typeface="Arial" panose="020B0604020202020204" pitchFamily="34" charset="0"/>
              </a:rPr>
              <a:t>38067 452 44 60</a:t>
            </a:r>
          </a:p>
          <a:p>
            <a:pPr lvl="0" algn="r"/>
            <a:endParaRPr lang="ru-RU" sz="1400" dirty="0">
              <a:solidFill>
                <a:schemeClr val="bg1"/>
              </a:solidFill>
              <a:latin typeface="DIN Pro Light" panose="02000504040000020003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3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61012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8728"/>
            <a:ext cx="539552" cy="48282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637390"/>
              </a:solidFill>
              <a:latin typeface="DIN Pro Light" panose="02000504040000020003" pitchFamily="50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20"/>
            <a:ext cx="555812" cy="37043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9DBFFF-7AB2-504E-B1BE-A498F939832C}"/>
              </a:ext>
            </a:extLst>
          </p:cNvPr>
          <p:cNvSpPr/>
          <p:nvPr/>
        </p:nvSpPr>
        <p:spPr>
          <a:xfrm>
            <a:off x="1020016" y="771550"/>
            <a:ext cx="7563943" cy="3811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</a:t>
            </a: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конструктора </a:t>
            </a:r>
            <a:r>
              <a:rPr lang="ru-RU" sz="16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наличие актуальной информации об </a:t>
            </a: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имеющемся на складах сортамент металла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6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Позиции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импортного производства </a:t>
            </a:r>
            <a: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208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US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тонн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влечет за собой применение в </a:t>
            </a: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проекте </a:t>
            </a:r>
            <a:r>
              <a:rPr lang="ru-RU" sz="16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отсутствующих </a:t>
            </a: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складах </a:t>
            </a:r>
            <a:r>
              <a:rPr lang="ru-RU" sz="16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позиций </a:t>
            </a:r>
            <a:r>
              <a:rPr lang="ru-RU" sz="1600" b="1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сортамета</a:t>
            </a:r>
            <a:r>
              <a:rPr lang="ru-RU" sz="16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Перепроектирование;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Пересогласование</a:t>
            </a:r>
            <a: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Удорожание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Задержка сроков выполнения проекта;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Отказ заказчика от работы с </a:t>
            </a:r>
            <a: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металлом в принципе.</a:t>
            </a:r>
            <a:endParaRPr lang="ru-RU" sz="16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936800"/>
            <a:ext cx="504056" cy="3723182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ИНЖЕНЕРНЫЙ ЦЕНТР УЦСС</a:t>
            </a:r>
            <a:endParaRPr lang="ru-RU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Google Shape;153;p15"/>
          <p:cNvSpPr txBox="1">
            <a:spLocks/>
          </p:cNvSpPr>
          <p:nvPr/>
        </p:nvSpPr>
        <p:spPr>
          <a:xfrm>
            <a:off x="1059571" y="195486"/>
            <a:ext cx="6224123" cy="431835"/>
          </a:xfrm>
          <a:prstGeom prst="rect">
            <a:avLst/>
          </a:prstGeom>
        </p:spPr>
        <p:txBody>
          <a:bodyPr spcFirstLastPara="1" vert="horz" wrap="square" lIns="85896" tIns="85896" rIns="85896" bIns="85896" rtlCol="0" anchor="b" anchorCtr="0"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u="sng" dirty="0" smtClean="0">
                <a:solidFill>
                  <a:srgbClr val="637390"/>
                </a:solidFill>
                <a:latin typeface="Cambria" panose="02040503050406030204" pitchFamily="18" charset="0"/>
              </a:rPr>
              <a:t>ДОСТУПНЫЙ СКЛАДСКОЙ </a:t>
            </a:r>
            <a:r>
              <a:rPr lang="ru-RU" sz="1600" b="1" u="sng" dirty="0">
                <a:solidFill>
                  <a:srgbClr val="637390"/>
                </a:solidFill>
                <a:latin typeface="Cambria" panose="02040503050406030204" pitchFamily="18" charset="0"/>
              </a:rPr>
              <a:t>СОРТАМЕНТ </a:t>
            </a:r>
            <a:r>
              <a:rPr lang="ru-RU" sz="1600" b="1" u="sng" dirty="0" smtClean="0">
                <a:solidFill>
                  <a:srgbClr val="637390"/>
                </a:solidFill>
                <a:latin typeface="Cambria" panose="02040503050406030204" pitchFamily="18" charset="0"/>
              </a:rPr>
              <a:t>МЕТАЛЛОПРОКАТА</a:t>
            </a:r>
            <a:endParaRPr lang="ru-RU" sz="1600" b="1" u="sng" dirty="0">
              <a:solidFill>
                <a:srgbClr val="63739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61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61012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8728"/>
            <a:ext cx="539552" cy="48282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637390"/>
              </a:solidFill>
              <a:latin typeface="DIN Pro Light" panose="02000504040000020003" pitchFamily="50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20"/>
            <a:ext cx="555812" cy="37043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936800"/>
            <a:ext cx="504056" cy="3723182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ИНЖЕНЕРНЫЙ ЦЕНТР УЦСС</a:t>
            </a:r>
            <a:endParaRPr lang="ru-RU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Google Shape;153;p15"/>
          <p:cNvSpPr txBox="1">
            <a:spLocks/>
          </p:cNvSpPr>
          <p:nvPr/>
        </p:nvSpPr>
        <p:spPr>
          <a:xfrm>
            <a:off x="1059571" y="195486"/>
            <a:ext cx="6224123" cy="431835"/>
          </a:xfrm>
          <a:prstGeom prst="rect">
            <a:avLst/>
          </a:prstGeom>
        </p:spPr>
        <p:txBody>
          <a:bodyPr spcFirstLastPara="1" vert="horz" wrap="square" lIns="85896" tIns="85896" rIns="85896" bIns="85896" rtlCol="0" anchor="b" anchorCtr="0"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u="sng" dirty="0" smtClean="0">
                <a:solidFill>
                  <a:srgbClr val="637390"/>
                </a:solidFill>
                <a:latin typeface="Cambria" panose="02040503050406030204" pitchFamily="18" charset="0"/>
              </a:rPr>
              <a:t>ДОСТУПНЫЙ СКЛАДСКОЙ </a:t>
            </a:r>
            <a:r>
              <a:rPr lang="ru-RU" sz="1600" b="1" u="sng" dirty="0">
                <a:solidFill>
                  <a:srgbClr val="637390"/>
                </a:solidFill>
                <a:latin typeface="Cambria" panose="02040503050406030204" pitchFamily="18" charset="0"/>
              </a:rPr>
              <a:t>СОРТАМЕНТ </a:t>
            </a:r>
            <a:r>
              <a:rPr lang="ru-RU" sz="1600" b="1" u="sng" dirty="0" smtClean="0">
                <a:solidFill>
                  <a:srgbClr val="637390"/>
                </a:solidFill>
                <a:latin typeface="Cambria" panose="02040503050406030204" pitchFamily="18" charset="0"/>
              </a:rPr>
              <a:t>МЕТАЛЛОПРОКАТА</a:t>
            </a:r>
            <a:endParaRPr lang="ru-RU" sz="1600" b="1" u="sng" dirty="0">
              <a:solidFill>
                <a:srgbClr val="63739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746800"/>
            <a:ext cx="8053215" cy="40824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798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61012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8728"/>
            <a:ext cx="539552" cy="48282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637390"/>
              </a:solidFill>
              <a:latin typeface="DIN Pro Light" panose="02000504040000020003" pitchFamily="50" charset="0"/>
            </a:endParaRPr>
          </a:p>
        </p:txBody>
      </p:sp>
      <p:sp>
        <p:nvSpPr>
          <p:cNvPr id="5" name="Google Shape;153;p15"/>
          <p:cNvSpPr txBox="1">
            <a:spLocks/>
          </p:cNvSpPr>
          <p:nvPr/>
        </p:nvSpPr>
        <p:spPr>
          <a:xfrm>
            <a:off x="1059571" y="195486"/>
            <a:ext cx="6224123" cy="431835"/>
          </a:xfrm>
          <a:prstGeom prst="rect">
            <a:avLst/>
          </a:prstGeom>
        </p:spPr>
        <p:txBody>
          <a:bodyPr spcFirstLastPara="1" vert="horz" wrap="square" lIns="85896" tIns="85896" rIns="85896" bIns="85896" rtlCol="0" anchor="b" anchorCtr="0"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u="sng" dirty="0" smtClean="0">
                <a:solidFill>
                  <a:srgbClr val="637390"/>
                </a:solidFill>
                <a:latin typeface="Cambria" panose="02040503050406030204" pitchFamily="18" charset="0"/>
              </a:rPr>
              <a:t>ДОСТУПНЫЙ СКЛАДСКОЙ </a:t>
            </a:r>
            <a:r>
              <a:rPr lang="ru-RU" sz="1600" b="1" u="sng" dirty="0">
                <a:solidFill>
                  <a:srgbClr val="637390"/>
                </a:solidFill>
                <a:latin typeface="Cambria" panose="02040503050406030204" pitchFamily="18" charset="0"/>
              </a:rPr>
              <a:t>СОРТАМЕНТ </a:t>
            </a:r>
            <a:r>
              <a:rPr lang="ru-RU" sz="1600" b="1" u="sng" dirty="0" smtClean="0">
                <a:solidFill>
                  <a:srgbClr val="637390"/>
                </a:solidFill>
                <a:latin typeface="Cambria" panose="02040503050406030204" pitchFamily="18" charset="0"/>
              </a:rPr>
              <a:t>МЕТАЛЛОПРОКАТА</a:t>
            </a:r>
            <a:endParaRPr lang="ru-RU" sz="1600" b="1" u="sng" dirty="0">
              <a:solidFill>
                <a:srgbClr val="637390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20"/>
            <a:ext cx="555812" cy="37043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936800"/>
            <a:ext cx="504056" cy="3723182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ИНЖЕНЕРНЫЙ ЦЕНТР УЦСС</a:t>
            </a:r>
            <a:endParaRPr lang="ru-RU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690279"/>
            <a:ext cx="7767634" cy="42486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2034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04" y="1851670"/>
            <a:ext cx="4032448" cy="30836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661012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8728"/>
            <a:ext cx="539552" cy="48282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637390"/>
              </a:solidFill>
              <a:latin typeface="DIN Pro Light" panose="02000504040000020003" pitchFamily="50" charset="0"/>
            </a:endParaRPr>
          </a:p>
        </p:txBody>
      </p:sp>
      <p:sp>
        <p:nvSpPr>
          <p:cNvPr id="5" name="Google Shape;153;p15"/>
          <p:cNvSpPr txBox="1">
            <a:spLocks/>
          </p:cNvSpPr>
          <p:nvPr/>
        </p:nvSpPr>
        <p:spPr>
          <a:xfrm>
            <a:off x="1059571" y="195486"/>
            <a:ext cx="6224123" cy="431835"/>
          </a:xfrm>
          <a:prstGeom prst="rect">
            <a:avLst/>
          </a:prstGeom>
        </p:spPr>
        <p:txBody>
          <a:bodyPr spcFirstLastPara="1" vert="horz" wrap="square" lIns="85896" tIns="85896" rIns="85896" bIns="85896" rtlCol="0" anchor="b" anchorCtr="0"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u="sng" dirty="0" smtClean="0">
                <a:solidFill>
                  <a:srgbClr val="637390"/>
                </a:solidFill>
                <a:latin typeface="Cambria" panose="02040503050406030204" pitchFamily="18" charset="0"/>
              </a:rPr>
              <a:t>ДОСТУПНЫЙ СКЛАДСКОЙ </a:t>
            </a:r>
            <a:r>
              <a:rPr lang="ru-RU" sz="1600" b="1" u="sng" dirty="0">
                <a:solidFill>
                  <a:srgbClr val="637390"/>
                </a:solidFill>
                <a:latin typeface="Cambria" panose="02040503050406030204" pitchFamily="18" charset="0"/>
              </a:rPr>
              <a:t>СОРТАМЕНТ </a:t>
            </a:r>
            <a:r>
              <a:rPr lang="ru-RU" sz="1600" b="1" u="sng" dirty="0" smtClean="0">
                <a:solidFill>
                  <a:srgbClr val="637390"/>
                </a:solidFill>
                <a:latin typeface="Cambria" panose="02040503050406030204" pitchFamily="18" charset="0"/>
              </a:rPr>
              <a:t>МЕТАЛЛОПРОКАТА</a:t>
            </a:r>
            <a:endParaRPr lang="ru-RU" sz="1600" b="1" u="sng" dirty="0">
              <a:solidFill>
                <a:srgbClr val="637390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20"/>
            <a:ext cx="555812" cy="37043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9DBFFF-7AB2-504E-B1BE-A498F939832C}"/>
              </a:ext>
            </a:extLst>
          </p:cNvPr>
          <p:cNvSpPr/>
          <p:nvPr/>
        </p:nvSpPr>
        <p:spPr>
          <a:xfrm>
            <a:off x="1020017" y="771550"/>
            <a:ext cx="7080376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ru-RU" sz="16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сайте УЦСС размещен </a:t>
            </a: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каталог </a:t>
            </a:r>
            <a:r>
              <a:rPr lang="ru-RU" sz="16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сортамента, который постоянно есть в наличии </a:t>
            </a: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складах </a:t>
            </a:r>
            <a:r>
              <a:rPr lang="ru-RU" sz="1600" b="1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металлотрейдеров</a:t>
            </a:r>
            <a:r>
              <a:rPr lang="ru-RU" sz="16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Украины</a:t>
            </a:r>
            <a:endParaRPr lang="ru-RU" sz="1600" b="1" dirty="0">
              <a:latin typeface="Cambria" panose="020405030504060302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936800"/>
            <a:ext cx="504056" cy="3723182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ИНЖЕНЕРНЫЙ ЦЕНТР УЦСС</a:t>
            </a:r>
            <a:endParaRPr lang="ru-RU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419622"/>
            <a:ext cx="4499837" cy="28533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375544" y="4618334"/>
            <a:ext cx="2724849" cy="306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latin typeface="Cambria" panose="02040503050406030204" pitchFamily="18" charset="0"/>
              </a:rPr>
              <a:t>Для </a:t>
            </a:r>
            <a:r>
              <a:rPr lang="ru-RU" sz="1400" dirty="0">
                <a:latin typeface="Cambria" panose="02040503050406030204" pitchFamily="18" charset="0"/>
              </a:rPr>
              <a:t>просмотра нажмите </a:t>
            </a:r>
            <a:r>
              <a:rPr lang="uk-UA" sz="1400" dirty="0">
                <a:latin typeface="Cambria" panose="02040503050406030204" pitchFamily="18" charset="0"/>
              </a:rPr>
              <a:t>на "+" </a:t>
            </a:r>
          </a:p>
        </p:txBody>
      </p:sp>
    </p:spTree>
    <p:extLst>
      <p:ext uri="{BB962C8B-B14F-4D97-AF65-F5344CB8AC3E}">
        <p14:creationId xmlns:p14="http://schemas.microsoft.com/office/powerpoint/2010/main" val="965727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61012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8728"/>
            <a:ext cx="539552" cy="48282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637390"/>
              </a:solidFill>
              <a:latin typeface="DIN Pro Light" panose="02000504040000020003" pitchFamily="50" charset="0"/>
            </a:endParaRPr>
          </a:p>
        </p:txBody>
      </p:sp>
      <p:sp>
        <p:nvSpPr>
          <p:cNvPr id="5" name="Google Shape;153;p15"/>
          <p:cNvSpPr txBox="1">
            <a:spLocks/>
          </p:cNvSpPr>
          <p:nvPr/>
        </p:nvSpPr>
        <p:spPr>
          <a:xfrm>
            <a:off x="827584" y="98304"/>
            <a:ext cx="6224123" cy="431835"/>
          </a:xfrm>
          <a:prstGeom prst="rect">
            <a:avLst/>
          </a:prstGeom>
        </p:spPr>
        <p:txBody>
          <a:bodyPr spcFirstLastPara="1" vert="horz" wrap="square" lIns="85896" tIns="85896" rIns="85896" bIns="85896" rtlCol="0" anchor="b" anchorCtr="0"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u="sng" dirty="0" smtClean="0">
                <a:solidFill>
                  <a:srgbClr val="637390"/>
                </a:solidFill>
                <a:latin typeface="Cambria" panose="02040503050406030204" pitchFamily="18" charset="0"/>
              </a:rPr>
              <a:t>ДОСТУПНЫЙ СКЛАДСКОЙ </a:t>
            </a:r>
            <a:r>
              <a:rPr lang="ru-RU" sz="1600" b="1" u="sng" dirty="0">
                <a:solidFill>
                  <a:srgbClr val="637390"/>
                </a:solidFill>
                <a:latin typeface="Cambria" panose="02040503050406030204" pitchFamily="18" charset="0"/>
              </a:rPr>
              <a:t>СОРТАМЕНТ </a:t>
            </a:r>
            <a:r>
              <a:rPr lang="ru-RU" sz="1600" b="1" u="sng" dirty="0" smtClean="0">
                <a:solidFill>
                  <a:srgbClr val="637390"/>
                </a:solidFill>
                <a:latin typeface="Cambria" panose="02040503050406030204" pitchFamily="18" charset="0"/>
              </a:rPr>
              <a:t>МЕТАЛЛОПРОКАТА</a:t>
            </a:r>
            <a:endParaRPr lang="ru-RU" sz="1600" b="1" u="sng" dirty="0">
              <a:solidFill>
                <a:srgbClr val="637390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20"/>
            <a:ext cx="555812" cy="37043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936800"/>
            <a:ext cx="504056" cy="3723182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ИНЖЕНЕРНЫЙ ЦЕНТР УЦСС</a:t>
            </a:r>
            <a:endParaRPr lang="ru-RU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D9DBFFF-7AB2-504E-B1BE-A498F939832C}"/>
              </a:ext>
            </a:extLst>
          </p:cNvPr>
          <p:cNvSpPr/>
          <p:nvPr/>
        </p:nvSpPr>
        <p:spPr>
          <a:xfrm>
            <a:off x="827584" y="682441"/>
            <a:ext cx="7080376" cy="88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1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://www.uscc.ua/ru/tekhnicheskaya-podderzhka/sortament-metalloprokata</a:t>
            </a:r>
            <a:endParaRPr lang="uk-UA" sz="14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Cambria" panose="02040503050406030204" pitchFamily="18" charset="0"/>
              </a:rPr>
              <a:t>При проектировании металлоконструкций УЦСС рекомендует ориентироваться на данный сортамент</a:t>
            </a:r>
            <a:endParaRPr lang="ru-RU" sz="1400" b="1" dirty="0"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624022"/>
            <a:ext cx="5949402" cy="31265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832354" y="4786560"/>
            <a:ext cx="5798429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mbria" panose="02040503050406030204" pitchFamily="18" charset="0"/>
              </a:rPr>
              <a:t>По ссылке внизу страницы можно скачать файл на свой компьютер.</a:t>
            </a:r>
          </a:p>
        </p:txBody>
      </p:sp>
    </p:spTree>
    <p:extLst>
      <p:ext uri="{BB962C8B-B14F-4D97-AF65-F5344CB8AC3E}">
        <p14:creationId xmlns:p14="http://schemas.microsoft.com/office/powerpoint/2010/main" val="3108062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61012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8728"/>
            <a:ext cx="539552" cy="48282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637390"/>
              </a:solidFill>
              <a:latin typeface="DIN Pro Light" panose="02000504040000020003" pitchFamily="50" charset="0"/>
            </a:endParaRPr>
          </a:p>
        </p:txBody>
      </p:sp>
      <p:sp>
        <p:nvSpPr>
          <p:cNvPr id="5" name="Google Shape;153;p15"/>
          <p:cNvSpPr txBox="1">
            <a:spLocks/>
          </p:cNvSpPr>
          <p:nvPr/>
        </p:nvSpPr>
        <p:spPr>
          <a:xfrm>
            <a:off x="1098871" y="110910"/>
            <a:ext cx="6783585" cy="431835"/>
          </a:xfrm>
          <a:prstGeom prst="rect">
            <a:avLst/>
          </a:prstGeom>
        </p:spPr>
        <p:txBody>
          <a:bodyPr spcFirstLastPara="1" vert="horz" wrap="square" lIns="85896" tIns="85896" rIns="85896" bIns="85896" rtlCol="0" anchor="b" anchorCtr="0"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u="sng" dirty="0" smtClean="0">
                <a:solidFill>
                  <a:srgbClr val="637390"/>
                </a:solidFill>
                <a:latin typeface="Cambria" panose="02040503050406030204" pitchFamily="18" charset="0"/>
              </a:rPr>
              <a:t>ДОСТУПНЫЙ СКЛАДСКОЙ </a:t>
            </a:r>
            <a:r>
              <a:rPr lang="ru-RU" sz="1600" b="1" u="sng" dirty="0">
                <a:solidFill>
                  <a:srgbClr val="637390"/>
                </a:solidFill>
                <a:latin typeface="Cambria" panose="02040503050406030204" pitchFamily="18" charset="0"/>
              </a:rPr>
              <a:t>СОРТАМЕНТ </a:t>
            </a:r>
            <a:r>
              <a:rPr lang="ru-RU" sz="1600" b="1" u="sng" dirty="0" smtClean="0">
                <a:solidFill>
                  <a:srgbClr val="637390"/>
                </a:solidFill>
                <a:latin typeface="Cambria" panose="02040503050406030204" pitchFamily="18" charset="0"/>
              </a:rPr>
              <a:t>МЕТАЛЛОПРОКАТА</a:t>
            </a:r>
            <a:endParaRPr lang="ru-RU" sz="1600" b="1" u="sng" dirty="0">
              <a:solidFill>
                <a:srgbClr val="637390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20"/>
            <a:ext cx="555812" cy="37043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9DBFFF-7AB2-504E-B1BE-A498F939832C}"/>
              </a:ext>
            </a:extLst>
          </p:cNvPr>
          <p:cNvSpPr/>
          <p:nvPr/>
        </p:nvSpPr>
        <p:spPr>
          <a:xfrm>
            <a:off x="1070643" y="789271"/>
            <a:ext cx="7563943" cy="416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 по срокам и минимальным объемам поставки не складского сортамента: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u="sng" dirty="0" smtClean="0">
                <a:latin typeface="Cambria" panose="02040503050406030204" pitchFamily="18" charset="0"/>
              </a:rPr>
              <a:t>Компания </a:t>
            </a:r>
            <a:r>
              <a:rPr lang="ru-RU" sz="1600" b="1" u="sng" dirty="0" err="1" smtClean="0">
                <a:latin typeface="Cambria" panose="02040503050406030204" pitchFamily="18" charset="0"/>
              </a:rPr>
              <a:t>Метинвест</a:t>
            </a:r>
            <a:r>
              <a:rPr lang="ru-RU" sz="1600" b="1" u="sng" dirty="0" smtClean="0">
                <a:latin typeface="Cambria" panose="02040503050406030204" pitchFamily="18" charset="0"/>
              </a:rPr>
              <a:t>-СМЦ</a:t>
            </a:r>
            <a:r>
              <a:rPr lang="ru-RU" sz="1600" dirty="0" smtClean="0">
                <a:latin typeface="Cambria" panose="02040503050406030204" pitchFamily="18" charset="0"/>
              </a:rPr>
              <a:t/>
            </a:r>
            <a:br>
              <a:rPr lang="ru-RU" sz="1600" dirty="0" smtClean="0">
                <a:latin typeface="Cambria" panose="02040503050406030204" pitchFamily="18" charset="0"/>
              </a:rPr>
            </a:br>
            <a:r>
              <a:rPr lang="ru-RU" sz="1600" dirty="0" smtClean="0">
                <a:latin typeface="Cambria" panose="02040503050406030204" pitchFamily="18" charset="0"/>
              </a:rPr>
              <a:t>Александр </a:t>
            </a:r>
            <a:r>
              <a:rPr lang="ru-RU" sz="1600" dirty="0" err="1" smtClean="0">
                <a:latin typeface="Cambria" panose="02040503050406030204" pitchFamily="18" charset="0"/>
              </a:rPr>
              <a:t>Гринь</a:t>
            </a:r>
            <a:r>
              <a:rPr lang="uk-UA" sz="1600" dirty="0">
                <a:latin typeface="Cambria" panose="02040503050406030204" pitchFamily="18" charset="0"/>
              </a:rPr>
              <a:t/>
            </a:r>
            <a:br>
              <a:rPr lang="uk-UA" sz="1600" dirty="0">
                <a:latin typeface="Cambria" panose="02040503050406030204" pitchFamily="18" charset="0"/>
              </a:rPr>
            </a:br>
            <a:r>
              <a:rPr lang="uk-UA" sz="1600" u="sng" dirty="0">
                <a:latin typeface="Cambria" panose="02040503050406030204" pitchFamily="18" charset="0"/>
                <a:hlinkClick r:id="rId4"/>
              </a:rPr>
              <a:t>+38 (067) 225 68 91</a:t>
            </a:r>
            <a:r>
              <a:rPr lang="uk-UA" sz="1600" dirty="0">
                <a:latin typeface="Cambria" panose="02040503050406030204" pitchFamily="18" charset="0"/>
              </a:rPr>
              <a:t/>
            </a:r>
            <a:br>
              <a:rPr lang="uk-UA" sz="1600" dirty="0">
                <a:latin typeface="Cambria" panose="02040503050406030204" pitchFamily="18" charset="0"/>
              </a:rPr>
            </a:br>
            <a:r>
              <a:rPr lang="en-US" sz="1600" dirty="0">
                <a:latin typeface="Cambria" panose="02040503050406030204" pitchFamily="18" charset="0"/>
                <a:hlinkClick r:id="rId5"/>
              </a:rPr>
              <a:t>a.n.grin@metinvestholding.com</a:t>
            </a:r>
            <a:r>
              <a:rPr lang="en-US" sz="1600" dirty="0">
                <a:latin typeface="Cambria" panose="02040503050406030204" pitchFamily="18" charset="0"/>
              </a:rPr>
              <a:t/>
            </a:r>
            <a:br>
              <a:rPr lang="en-US" sz="1600" dirty="0">
                <a:latin typeface="Cambria" panose="02040503050406030204" pitchFamily="18" charset="0"/>
              </a:rPr>
            </a:br>
            <a:r>
              <a:rPr lang="en-US" sz="1600" u="sng" dirty="0">
                <a:latin typeface="Cambria" panose="02040503050406030204" pitchFamily="18" charset="0"/>
              </a:rPr>
              <a:t/>
            </a:r>
            <a:br>
              <a:rPr lang="en-US" sz="1600" u="sng" dirty="0">
                <a:latin typeface="Cambria" panose="02040503050406030204" pitchFamily="18" charset="0"/>
              </a:rPr>
            </a:br>
            <a:r>
              <a:rPr lang="ru-RU" sz="1600" b="1" u="sng" dirty="0" smtClean="0">
                <a:latin typeface="Cambria" panose="02040503050406030204" pitchFamily="18" charset="0"/>
              </a:rPr>
              <a:t>Компания </a:t>
            </a:r>
            <a:r>
              <a:rPr lang="ru-RU" sz="1600" b="1" u="sng" dirty="0" err="1" smtClean="0">
                <a:latin typeface="Cambria" panose="02040503050406030204" pitchFamily="18" charset="0"/>
              </a:rPr>
              <a:t>Викант</a:t>
            </a:r>
            <a:r>
              <a:rPr lang="ru-RU" sz="1600" dirty="0" smtClean="0">
                <a:latin typeface="Cambria" panose="02040503050406030204" pitchFamily="18" charset="0"/>
              </a:rPr>
              <a:t/>
            </a:r>
            <a:br>
              <a:rPr lang="ru-RU" sz="1600" dirty="0" smtClean="0">
                <a:latin typeface="Cambria" panose="02040503050406030204" pitchFamily="18" charset="0"/>
              </a:rPr>
            </a:br>
            <a:r>
              <a:rPr lang="ru-RU" sz="1600" dirty="0" smtClean="0">
                <a:latin typeface="Cambria" panose="02040503050406030204" pitchFamily="18" charset="0"/>
              </a:rPr>
              <a:t>Смирнова Юлия</a:t>
            </a:r>
            <a:r>
              <a:rPr lang="uk-UA" sz="1600" dirty="0">
                <a:latin typeface="Cambria" panose="02040503050406030204" pitchFamily="18" charset="0"/>
              </a:rPr>
              <a:t/>
            </a:r>
            <a:br>
              <a:rPr lang="uk-UA" sz="1600" dirty="0">
                <a:latin typeface="Cambria" panose="02040503050406030204" pitchFamily="18" charset="0"/>
              </a:rPr>
            </a:br>
            <a:r>
              <a:rPr lang="uk-UA" sz="1600" u="sng" dirty="0">
                <a:latin typeface="Cambria" panose="02040503050406030204" pitchFamily="18" charset="0"/>
                <a:hlinkClick r:id="rId6"/>
              </a:rPr>
              <a:t>+38(067) 539 10 56</a:t>
            </a:r>
            <a:r>
              <a:rPr lang="uk-UA" sz="1600" dirty="0">
                <a:latin typeface="Cambria" panose="02040503050406030204" pitchFamily="18" charset="0"/>
              </a:rPr>
              <a:t/>
            </a:r>
            <a:br>
              <a:rPr lang="uk-UA" sz="1600" dirty="0">
                <a:latin typeface="Cambria" panose="02040503050406030204" pitchFamily="18" charset="0"/>
              </a:rPr>
            </a:br>
            <a:r>
              <a:rPr lang="en-US" sz="1600" dirty="0">
                <a:latin typeface="Cambria" panose="02040503050406030204" pitchFamily="18" charset="0"/>
                <a:hlinkClick r:id="rId7"/>
              </a:rPr>
              <a:t>j.smirnova@vikant.com.ua</a:t>
            </a:r>
            <a:endParaRPr lang="uk-UA" sz="1600" dirty="0">
              <a:latin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16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1600" b="1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Копия</a:t>
            </a:r>
            <a:r>
              <a:rPr lang="uk-UA" sz="16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16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u="sng" dirty="0" err="1">
                <a:solidFill>
                  <a:schemeClr val="tx2"/>
                </a:solidFill>
                <a:latin typeface="Cambria" panose="02040503050406030204" pitchFamily="18" charset="0"/>
              </a:rPr>
              <a:t>ekovalevskaya@uscc.ua</a:t>
            </a:r>
            <a:endParaRPr lang="uk-UA" sz="1600" u="sng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936800"/>
            <a:ext cx="504056" cy="3723182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ИНЖЕНЕРНЫЙ ЦЕНТР УЦСС</a:t>
            </a:r>
            <a:endParaRPr lang="ru-RU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9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61012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8728"/>
            <a:ext cx="539552" cy="48282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637390"/>
              </a:solidFill>
              <a:latin typeface="DIN Pro Light" panose="02000504040000020003" pitchFamily="50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20"/>
            <a:ext cx="555812" cy="370437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936800"/>
            <a:ext cx="504056" cy="3723182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ИНЖЕНЕРНЫЙ ЦЕНТР УЦСС</a:t>
            </a:r>
            <a:endParaRPr lang="ru-RU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3" name="Picture 4" descr="http://www.uscc.ua/files/5/artem_bil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85" y="288727"/>
            <a:ext cx="1128496" cy="150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744632" y="638672"/>
            <a:ext cx="131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latin typeface="Cambria" panose="02040503050406030204" pitchFamily="18" charset="0"/>
                <a:cs typeface="Arial" panose="020B0604020202020204" pitchFamily="34" charset="0"/>
              </a:rPr>
              <a:t>Артем </a:t>
            </a:r>
            <a:r>
              <a:rPr lang="uk-UA" sz="1200" b="1" dirty="0" err="1">
                <a:latin typeface="Cambria" panose="02040503050406030204" pitchFamily="18" charset="0"/>
                <a:cs typeface="Arial" panose="020B0604020202020204" pitchFamily="34" charset="0"/>
              </a:rPr>
              <a:t>Билык</a:t>
            </a:r>
            <a:r>
              <a:rPr lang="uk-UA" sz="12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uk-UA" sz="1200" b="1" dirty="0" err="1">
                <a:latin typeface="Cambria" panose="02040503050406030204" pitchFamily="18" charset="0"/>
                <a:cs typeface="Arial" panose="020B0604020202020204" pitchFamily="34" charset="0"/>
              </a:rPr>
              <a:t>к.т.н</a:t>
            </a:r>
            <a:r>
              <a:rPr lang="uk-UA" sz="1200" b="1" dirty="0">
                <a:latin typeface="Cambria" panose="02040503050406030204" pitchFamily="18" charset="0"/>
                <a:cs typeface="Arial" panose="020B0604020202020204" pitchFamily="34" charset="0"/>
              </a:rPr>
              <a:t>., ГИП </a:t>
            </a:r>
            <a:endParaRPr lang="uk-UA" sz="12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6" descr="http://www.uscc.ua/files/5/e_kovalevska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85" y="1878438"/>
            <a:ext cx="1152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873888" y="2186595"/>
            <a:ext cx="1259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err="1">
                <a:latin typeface="Cambria" panose="02040503050406030204" pitchFamily="18" charset="0"/>
                <a:cs typeface="Arial" panose="020B0604020202020204" pitchFamily="34" charset="0"/>
              </a:rPr>
              <a:t>Эльвира</a:t>
            </a:r>
            <a:r>
              <a:rPr lang="uk-UA" sz="12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uk-UA" sz="1200" b="1" dirty="0" err="1">
                <a:latin typeface="Cambria" panose="02040503050406030204" pitchFamily="18" charset="0"/>
                <a:cs typeface="Arial" panose="020B0604020202020204" pitchFamily="34" charset="0"/>
              </a:rPr>
              <a:t>Ковалевская</a:t>
            </a:r>
            <a:r>
              <a:rPr lang="uk-UA" sz="1200" b="1" dirty="0"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uk-UA" sz="12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ГИП</a:t>
            </a:r>
            <a:endParaRPr lang="uk-UA" sz="12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73887" y="3795886"/>
            <a:ext cx="12594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err="1">
                <a:latin typeface="Cambria" panose="02040503050406030204" pitchFamily="18" charset="0"/>
                <a:cs typeface="Arial" panose="020B0604020202020204" pitchFamily="34" charset="0"/>
              </a:rPr>
              <a:t>Александр</a:t>
            </a:r>
            <a:r>
              <a:rPr lang="uk-UA" sz="12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uk-UA" sz="1200" b="1" dirty="0" err="1">
                <a:latin typeface="Cambria" panose="02040503050406030204" pitchFamily="18" charset="0"/>
                <a:cs typeface="Arial" panose="020B0604020202020204" pitchFamily="34" charset="0"/>
              </a:rPr>
              <a:t>Вдовкин</a:t>
            </a:r>
            <a:r>
              <a:rPr lang="uk-UA" sz="1200" b="1" dirty="0">
                <a:latin typeface="Cambria" panose="02040503050406030204" pitchFamily="18" charset="0"/>
                <a:cs typeface="Arial" panose="020B0604020202020204" pitchFamily="34" charset="0"/>
              </a:rPr>
              <a:t>,</a:t>
            </a:r>
          </a:p>
          <a:p>
            <a:r>
              <a:rPr lang="uk-UA" sz="1200" b="1" dirty="0" err="1" smtClean="0">
                <a:latin typeface="Cambria" panose="02040503050406030204" pitchFamily="18" charset="0"/>
                <a:cs typeface="Arial" panose="020B0604020202020204" pitchFamily="34" charset="0"/>
              </a:rPr>
              <a:t>инженер</a:t>
            </a:r>
            <a:r>
              <a:rPr lang="uk-UA" sz="12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-конструктор</a:t>
            </a:r>
            <a:endParaRPr lang="uk-UA" sz="12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5031" y="3463002"/>
            <a:ext cx="1116950" cy="161638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152610"/>
              </p:ext>
            </p:extLst>
          </p:nvPr>
        </p:nvGraphicFramePr>
        <p:xfrm>
          <a:off x="827583" y="298520"/>
          <a:ext cx="5688945" cy="442415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688945">
                  <a:extLst>
                    <a:ext uri="{9D8B030D-6E8A-4147-A177-3AD203B41FA5}">
                      <a16:colId xmlns:a16="http://schemas.microsoft.com/office/drawing/2014/main" val="1724673161"/>
                    </a:ext>
                  </a:extLst>
                </a:gridCol>
              </a:tblGrid>
              <a:tr h="459175">
                <a:tc>
                  <a:txBody>
                    <a:bodyPr/>
                    <a:lstStyle/>
                    <a:p>
                      <a:pPr marL="0" marR="0" lvl="0" indent="0" algn="r" defTabSz="859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</a:rPr>
                        <a:t>www.uscc.ua</a:t>
                      </a:r>
                      <a:endParaRPr lang="ru-RU" sz="1800" b="1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352069"/>
                  </a:ext>
                </a:extLst>
              </a:tr>
              <a:tr h="459175">
                <a:tc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Консультирование по вопросам проектирования, строительства, огнезащиты стальных конструкций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547779"/>
                  </a:ext>
                </a:extLst>
              </a:tr>
              <a:tr h="318809">
                <a:tc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Концепции проектов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869384"/>
                  </a:ext>
                </a:extLst>
              </a:tr>
              <a:tr h="363690">
                <a:tc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Тендеры среди участников УЦСС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454743"/>
                  </a:ext>
                </a:extLst>
              </a:tr>
              <a:tr h="459175">
                <a:tc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Презентации – лучшие практики </a:t>
                      </a:r>
                      <a:r>
                        <a:rPr lang="ru-RU" sz="1400" dirty="0" err="1" smtClean="0"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металлостроительства</a:t>
                      </a:r>
                      <a:r>
                        <a:rPr lang="ru-RU" sz="1400" dirty="0" smtClean="0"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227533"/>
                  </a:ext>
                </a:extLst>
              </a:tr>
              <a:tr h="459175">
                <a:tc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Нормативно-техническая деятельность </a:t>
                      </a:r>
                      <a:r>
                        <a:rPr lang="en-US" sz="1400" dirty="0" smtClean="0"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 err="1" smtClean="0"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ДБНы</a:t>
                      </a:r>
                      <a:r>
                        <a:rPr lang="ru-RU" sz="1400" dirty="0" smtClean="0"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, ДСТУ, ДСТУ</a:t>
                      </a:r>
                      <a:r>
                        <a:rPr lang="en-US" sz="1400" dirty="0" smtClean="0"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 EN</a:t>
                      </a:r>
                      <a:r>
                        <a:rPr lang="ru-RU" sz="1400" dirty="0" smtClean="0"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878359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Публикации, пособия, брошюры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42943"/>
                  </a:ext>
                </a:extLst>
              </a:tr>
              <a:tr h="459175">
                <a:tc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Обучение и переподготовка проектировщиков, сертификация по </a:t>
                      </a:r>
                      <a:r>
                        <a:rPr lang="ru-RU" sz="1400" dirty="0" err="1" smtClean="0"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Еврокодам</a:t>
                      </a:r>
                      <a:endParaRPr lang="ru-RU" sz="1400" dirty="0" smtClean="0"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000800"/>
                  </a:ext>
                </a:extLst>
              </a:tr>
              <a:tr h="481472">
                <a:tc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Проведение семинаров, форумов, лекций, презентаций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12417"/>
                  </a:ext>
                </a:extLst>
              </a:tr>
              <a:tr h="459175">
                <a:tc>
                  <a:txBody>
                    <a:bodyPr/>
                    <a:lstStyle/>
                    <a:p>
                      <a:pPr marL="0" indent="0" fontAlgn="t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Национальный  архитектурный студенческий конкурс </a:t>
                      </a:r>
                      <a:r>
                        <a:rPr lang="en-US" sz="1400" dirty="0" smtClean="0"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STEEL FREEDOM</a:t>
                      </a:r>
                      <a:endParaRPr lang="ru-RU" sz="1400" dirty="0"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901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26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61012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8728"/>
            <a:ext cx="539552" cy="48282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637390"/>
              </a:solidFill>
              <a:latin typeface="DIN Pro Light" panose="02000504040000020003" pitchFamily="50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20"/>
            <a:ext cx="555812" cy="370437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936800"/>
            <a:ext cx="504056" cy="3723182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ИНЖЕНЕРНЫЙ ЦЕНТР УЦСС</a:t>
            </a:r>
            <a:endParaRPr lang="ru-RU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546468"/>
            <a:ext cx="5035796" cy="19336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590463"/>
            <a:ext cx="3816424" cy="418971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755805" y="95888"/>
            <a:ext cx="47522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600" b="1" dirty="0">
                <a:solidFill>
                  <a:srgbClr val="637390"/>
                </a:solidFill>
                <a:latin typeface="Cambria" panose="02040503050406030204" pitchFamily="18" charset="0"/>
                <a:ea typeface="+mj-ea"/>
                <a:cs typeface="+mj-cs"/>
              </a:rPr>
              <a:t>Курс</a:t>
            </a:r>
            <a:r>
              <a:rPr lang="ru-RU" sz="1400" b="1" dirty="0">
                <a:latin typeface="Cambria" panose="02040503050406030204" pitchFamily="18" charset="0"/>
              </a:rPr>
              <a:t> </a:t>
            </a:r>
            <a:endParaRPr lang="ru-RU" sz="1400" b="1" dirty="0" smtClean="0">
              <a:latin typeface="Cambria" panose="02040503050406030204" pitchFamily="18" charset="0"/>
            </a:endParaRPr>
          </a:p>
          <a:p>
            <a:pPr lvl="0"/>
            <a:r>
              <a:rPr lang="ru-RU" sz="1600" b="1" u="sng" dirty="0" smtClean="0">
                <a:solidFill>
                  <a:srgbClr val="637390"/>
                </a:solidFill>
                <a:latin typeface="Cambria" panose="02040503050406030204" pitchFamily="18" charset="0"/>
                <a:ea typeface="+mj-ea"/>
                <a:cs typeface="+mj-cs"/>
              </a:rPr>
              <a:t>Проектирование несущих строительных конструкций в соответствии с </a:t>
            </a:r>
            <a:r>
              <a:rPr lang="ru-RU" sz="1600" b="1" u="sng" dirty="0" err="1" smtClean="0">
                <a:solidFill>
                  <a:srgbClr val="637390"/>
                </a:solidFill>
                <a:latin typeface="Cambria" panose="02040503050406030204" pitchFamily="18" charset="0"/>
                <a:ea typeface="+mj-ea"/>
                <a:cs typeface="+mj-cs"/>
              </a:rPr>
              <a:t>Еврокодами</a:t>
            </a:r>
            <a:endParaRPr lang="ru-RU" sz="1600" b="1" u="sng" dirty="0">
              <a:solidFill>
                <a:srgbClr val="637390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107" y="1245441"/>
            <a:ext cx="415342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Cambria" panose="02040503050406030204" pitchFamily="18" charset="0"/>
                <a:cs typeface="Times New Roman" panose="02020603050405020304" pitchFamily="18" charset="0"/>
              </a:rPr>
              <a:t>рамках</a:t>
            </a:r>
            <a:r>
              <a:rPr lang="ru-RU" sz="1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повышения квалификации в Гильдии проектировщиков </a:t>
            </a:r>
          </a:p>
        </p:txBody>
      </p:sp>
    </p:spTree>
    <p:extLst>
      <p:ext uri="{BB962C8B-B14F-4D97-AF65-F5344CB8AC3E}">
        <p14:creationId xmlns:p14="http://schemas.microsoft.com/office/powerpoint/2010/main" val="2241727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5891344-69DE-3045-ACF1-554D6E2E7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62" y="1267064"/>
            <a:ext cx="2666208" cy="3740859"/>
          </a:xfrm>
          <a:prstGeom prst="rect">
            <a:avLst/>
          </a:prstGeom>
          <a:ln>
            <a:solidFill>
              <a:srgbClr val="63739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661012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8728"/>
            <a:ext cx="539552" cy="48282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637390"/>
              </a:solidFill>
              <a:latin typeface="DIN Pro Light" panose="02000504040000020003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805" y="95888"/>
            <a:ext cx="83881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600" b="1" dirty="0">
                <a:solidFill>
                  <a:srgbClr val="637390"/>
                </a:solidFill>
                <a:latin typeface="Cambria" panose="02040503050406030204" pitchFamily="18" charset="0"/>
                <a:ea typeface="+mj-ea"/>
                <a:cs typeface="+mj-cs"/>
              </a:rPr>
              <a:t>Курс</a:t>
            </a:r>
            <a:r>
              <a:rPr lang="ru-RU" sz="1400" b="1" dirty="0">
                <a:latin typeface="Cambria" panose="02040503050406030204" pitchFamily="18" charset="0"/>
              </a:rPr>
              <a:t> </a:t>
            </a:r>
            <a:endParaRPr lang="ru-RU" sz="1400" b="1" dirty="0" smtClean="0">
              <a:latin typeface="Cambria" panose="02040503050406030204" pitchFamily="18" charset="0"/>
            </a:endParaRPr>
          </a:p>
          <a:p>
            <a:pPr lvl="0"/>
            <a:r>
              <a:rPr lang="ru-RU" sz="1600" b="1" u="sng" dirty="0" smtClean="0">
                <a:solidFill>
                  <a:srgbClr val="637390"/>
                </a:solidFill>
                <a:latin typeface="Cambria" panose="02040503050406030204" pitchFamily="18" charset="0"/>
                <a:ea typeface="+mj-ea"/>
                <a:cs typeface="+mj-cs"/>
              </a:rPr>
              <a:t>Проектирование несущих строительных конструкций в соответствии с </a:t>
            </a:r>
            <a:r>
              <a:rPr lang="ru-RU" sz="1600" b="1" u="sng" dirty="0" err="1" smtClean="0">
                <a:solidFill>
                  <a:srgbClr val="637390"/>
                </a:solidFill>
                <a:latin typeface="Cambria" panose="02040503050406030204" pitchFamily="18" charset="0"/>
                <a:ea typeface="+mj-ea"/>
                <a:cs typeface="+mj-cs"/>
              </a:rPr>
              <a:t>Еврокодами</a:t>
            </a:r>
            <a:endParaRPr lang="ru-RU" sz="1600" b="1" u="sng" dirty="0">
              <a:solidFill>
                <a:srgbClr val="637390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20"/>
            <a:ext cx="555812" cy="370437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936800"/>
            <a:ext cx="504056" cy="3723182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АССОЦИАЦИЯ УЦСС</a:t>
            </a:r>
            <a:endParaRPr lang="ru-RU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01B9BD4-1CE6-3148-B807-095ABB90C0AB}"/>
              </a:ext>
            </a:extLst>
          </p:cNvPr>
          <p:cNvSpPr/>
          <p:nvPr/>
        </p:nvSpPr>
        <p:spPr>
          <a:xfrm>
            <a:off x="755806" y="1131590"/>
            <a:ext cx="5256354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Двуязычное свидетельство к квалификационному сертификату</a:t>
            </a:r>
          </a:p>
          <a:p>
            <a:pPr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к Свидетельству з перечнем прослушанных модулей  </a:t>
            </a:r>
          </a:p>
          <a:p>
            <a:pPr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</a:t>
            </a:r>
            <a:r>
              <a:rPr lang="ru-RU" sz="1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</a:t>
            </a:r>
            <a:r>
              <a:rPr lang="ru-RU" sz="1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прошла обучение – 26.11.2018 - 01.12.2018 </a:t>
            </a:r>
            <a:endParaRPr lang="uk-UA" sz="14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3D90F20-CE9B-434B-ABBE-3A44997A90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58102"/>
            <a:ext cx="3475722" cy="244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1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61012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8728"/>
            <a:ext cx="539552" cy="48282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637390"/>
              </a:solidFill>
              <a:latin typeface="DIN Pro Light" panose="02000504040000020003" pitchFamily="50" charset="0"/>
            </a:endParaRPr>
          </a:p>
        </p:txBody>
      </p:sp>
      <p:sp>
        <p:nvSpPr>
          <p:cNvPr id="5" name="Google Shape;153;p15"/>
          <p:cNvSpPr txBox="1">
            <a:spLocks/>
          </p:cNvSpPr>
          <p:nvPr/>
        </p:nvSpPr>
        <p:spPr>
          <a:xfrm>
            <a:off x="1043608" y="123478"/>
            <a:ext cx="7575673" cy="443187"/>
          </a:xfrm>
          <a:prstGeom prst="rect">
            <a:avLst/>
          </a:prstGeom>
        </p:spPr>
        <p:txBody>
          <a:bodyPr spcFirstLastPara="1" vert="horz" wrap="square" lIns="85896" tIns="85896" rIns="85896" bIns="85896" rtlCol="0" anchor="b" anchorCtr="0"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1600" b="1" dirty="0" smtClean="0">
                <a:solidFill>
                  <a:srgbClr val="637390"/>
                </a:solidFill>
                <a:latin typeface="Cambria" panose="02040503050406030204" pitchFamily="18" charset="0"/>
              </a:rPr>
              <a:t>Программа курса по </a:t>
            </a:r>
            <a:r>
              <a:rPr lang="ru-RU" sz="1600" b="1" dirty="0">
                <a:solidFill>
                  <a:srgbClr val="637390"/>
                </a:solidFill>
                <a:latin typeface="Cambria" panose="02040503050406030204" pitchFamily="18" charset="0"/>
              </a:rPr>
              <a:t>п</a:t>
            </a:r>
            <a:r>
              <a:rPr lang="uk-UA" sz="1600" b="1" u="sng" dirty="0" err="1" smtClean="0">
                <a:solidFill>
                  <a:srgbClr val="637390"/>
                </a:solidFill>
                <a:latin typeface="Cambria" panose="02040503050406030204" pitchFamily="18" charset="0"/>
              </a:rPr>
              <a:t>роектированию</a:t>
            </a:r>
            <a:r>
              <a:rPr lang="uk-UA" sz="1600" b="1" u="sng" dirty="0" smtClean="0">
                <a:solidFill>
                  <a:srgbClr val="637390"/>
                </a:solidFill>
                <a:latin typeface="Cambria" panose="02040503050406030204" pitchFamily="18" charset="0"/>
              </a:rPr>
              <a:t> в </a:t>
            </a:r>
            <a:r>
              <a:rPr lang="uk-UA" sz="1600" b="1" u="sng" dirty="0" err="1" smtClean="0">
                <a:solidFill>
                  <a:srgbClr val="637390"/>
                </a:solidFill>
                <a:latin typeface="Cambria" panose="02040503050406030204" pitchFamily="18" charset="0"/>
              </a:rPr>
              <a:t>соответствии</a:t>
            </a:r>
            <a:r>
              <a:rPr lang="uk-UA" sz="1600" b="1" u="sng" dirty="0" smtClean="0">
                <a:solidFill>
                  <a:srgbClr val="637390"/>
                </a:solidFill>
                <a:latin typeface="Cambria" panose="02040503050406030204" pitchFamily="18" charset="0"/>
              </a:rPr>
              <a:t> с </a:t>
            </a:r>
            <a:r>
              <a:rPr lang="uk-UA" sz="1600" b="1" u="sng" dirty="0" err="1" smtClean="0">
                <a:solidFill>
                  <a:srgbClr val="637390"/>
                </a:solidFill>
                <a:latin typeface="Cambria" panose="02040503050406030204" pitchFamily="18" charset="0"/>
              </a:rPr>
              <a:t>Еврокодами</a:t>
            </a:r>
            <a:endParaRPr lang="ru-RU" sz="1600" b="1" u="sng" dirty="0">
              <a:solidFill>
                <a:srgbClr val="637390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20"/>
            <a:ext cx="555812" cy="370437"/>
          </a:xfrm>
          <a:prstGeom prst="rect">
            <a:avLst/>
          </a:prstGeom>
        </p:spPr>
      </p:pic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1215794F-A27E-8D4E-A249-8532A4C57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757113"/>
              </p:ext>
            </p:extLst>
          </p:nvPr>
        </p:nvGraphicFramePr>
        <p:xfrm>
          <a:off x="2483768" y="1649306"/>
          <a:ext cx="6231527" cy="3370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1527">
                  <a:extLst>
                    <a:ext uri="{9D8B030D-6E8A-4147-A177-3AD203B41FA5}">
                      <a16:colId xmlns:a16="http://schemas.microsoft.com/office/drawing/2014/main" val="2276364384"/>
                    </a:ext>
                  </a:extLst>
                </a:gridCol>
              </a:tblGrid>
              <a:tr h="280893">
                <a:tc>
                  <a:txBody>
                    <a:bodyPr/>
                    <a:lstStyle/>
                    <a:p>
                      <a:pPr marL="0" lvl="0" indent="0" algn="l" defTabSz="859079" rtl="0" eaLnBrk="1" fontAlgn="t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SzPts val="1100"/>
                        <a:buFont typeface="Arial" pitchFamily="34" charset="0"/>
                        <a:buNone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Основи надійності за 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Єврокодом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 0. Дії за 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Єврокодом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848683"/>
                  </a:ext>
                </a:extLst>
              </a:tr>
              <a:tr h="280893">
                <a:tc>
                  <a:txBody>
                    <a:bodyPr/>
                    <a:lstStyle/>
                    <a:p>
                      <a:pPr marL="0" lvl="0" indent="0" algn="l" defTabSz="859079" rtl="0" eaLnBrk="1" fontAlgn="t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SzPts val="1100"/>
                        <a:buFont typeface="Arial" pitchFamily="34" charset="0"/>
                        <a:buNone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Основи і фундаменти за 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Єврокодом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 7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213021"/>
                  </a:ext>
                </a:extLst>
              </a:tr>
              <a:tr h="280893">
                <a:tc>
                  <a:txBody>
                    <a:bodyPr/>
                    <a:lstStyle/>
                    <a:p>
                      <a:pPr marL="0" lvl="0" indent="0" algn="l" defTabSz="859079" rtl="0" eaLnBrk="1" fontAlgn="t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SzPts val="1100"/>
                        <a:buFont typeface="Arial" pitchFamily="34" charset="0"/>
                        <a:buNone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Сталеві конструкції за 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Єврокодом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 3 (Частина 1, Частина 2)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4033817"/>
                  </a:ext>
                </a:extLst>
              </a:tr>
              <a:tr h="280893">
                <a:tc>
                  <a:txBody>
                    <a:bodyPr/>
                    <a:lstStyle/>
                    <a:p>
                      <a:pPr marL="0" lvl="0" indent="0" algn="l" defTabSz="859079" rtl="0" eaLnBrk="1" fontAlgn="t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SzPts val="1100"/>
                        <a:buFont typeface="Arial" pitchFamily="34" charset="0"/>
                        <a:buNone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ЛСТК за 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Єврокодом</a:t>
                      </a:r>
                      <a:endParaRPr lang="uk-UA" sz="14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020064"/>
                  </a:ext>
                </a:extLst>
              </a:tr>
              <a:tr h="280893">
                <a:tc>
                  <a:txBody>
                    <a:bodyPr/>
                    <a:lstStyle/>
                    <a:p>
                      <a:pPr marL="0" lvl="0" indent="0" algn="l" defTabSz="859079" rtl="0" eaLnBrk="1" fontAlgn="t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SzPts val="1100"/>
                        <a:buFont typeface="Arial" pitchFamily="34" charset="0"/>
                        <a:buNone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Вогнестійкість за 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Єврокодом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 (Частина 1, Частина 2)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8160463"/>
                  </a:ext>
                </a:extLst>
              </a:tr>
              <a:tr h="280893">
                <a:tc>
                  <a:txBody>
                    <a:bodyPr/>
                    <a:lstStyle/>
                    <a:p>
                      <a:pPr marL="0" lvl="0" indent="0" algn="l" defTabSz="859079" rtl="0" eaLnBrk="1" fontAlgn="t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SzPts val="1100"/>
                        <a:buFont typeface="Arial" pitchFamily="34" charset="0"/>
                        <a:buNone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Залізобетонні конструкції за 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Єврокодом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103428"/>
                  </a:ext>
                </a:extLst>
              </a:tr>
              <a:tr h="280893">
                <a:tc>
                  <a:txBody>
                    <a:bodyPr/>
                    <a:lstStyle/>
                    <a:p>
                      <a:pPr marL="0" lvl="0" indent="0" algn="l" defTabSz="859079" rtl="0" eaLnBrk="1" fontAlgn="t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SzPts val="1100"/>
                        <a:buFont typeface="Arial" pitchFamily="34" charset="0"/>
                        <a:buNone/>
                      </a:pPr>
                      <a:r>
                        <a:rPr lang="uk-UA" sz="14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Сталезалізобетонні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 конструкції за </a:t>
                      </a:r>
                      <a:r>
                        <a:rPr lang="uk-UA" sz="14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Єврокодом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 4</a:t>
                      </a:r>
                      <a:endParaRPr lang="uk-UA" sz="14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5903514"/>
                  </a:ext>
                </a:extLst>
              </a:tr>
              <a:tr h="280893">
                <a:tc>
                  <a:txBody>
                    <a:bodyPr/>
                    <a:lstStyle/>
                    <a:p>
                      <a:pPr marL="0" lvl="0" indent="0" algn="l" defTabSz="859079" rtl="0" eaLnBrk="1" fontAlgn="t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SzPts val="1100"/>
                        <a:buFont typeface="Arial" pitchFamily="34" charset="0"/>
                        <a:buNone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Кам’яні конструкції за 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Єврокодом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 6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473523"/>
                  </a:ext>
                </a:extLst>
              </a:tr>
              <a:tr h="280893">
                <a:tc>
                  <a:txBody>
                    <a:bodyPr/>
                    <a:lstStyle/>
                    <a:p>
                      <a:pPr marL="0" lvl="0" indent="0" algn="l" defTabSz="859079" rtl="0" eaLnBrk="1" fontAlgn="t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SzPts val="1100"/>
                        <a:buFont typeface="Arial" pitchFamily="34" charset="0"/>
                        <a:buNone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Дерев'яні конструкції за 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Єврокодом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 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6954116"/>
                  </a:ext>
                </a:extLst>
              </a:tr>
              <a:tr h="280893">
                <a:tc>
                  <a:txBody>
                    <a:bodyPr/>
                    <a:lstStyle/>
                    <a:p>
                      <a:pPr marL="0" lvl="0" indent="0" algn="l" defTabSz="859079" rtl="0" eaLnBrk="1" fontAlgn="t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SzPts val="1100"/>
                        <a:buFont typeface="Arial" pitchFamily="34" charset="0"/>
                        <a:buNone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Вузли і 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з’є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днання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  за 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Єврокодом</a:t>
                      </a:r>
                      <a:endParaRPr lang="uk-UA" sz="14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204813"/>
                  </a:ext>
                </a:extLst>
              </a:tr>
              <a:tr h="280893">
                <a:tc>
                  <a:txBody>
                    <a:bodyPr/>
                    <a:lstStyle/>
                    <a:p>
                      <a:pPr marL="0" indent="0" algn="l" defTabSz="859079" rtl="0" eaLnBrk="1" fontAlgn="t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Автоматизація розрахунків за 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Єврокодом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1457887"/>
                  </a:ext>
                </a:extLst>
              </a:tr>
              <a:tr h="280893">
                <a:tc>
                  <a:txBody>
                    <a:bodyPr/>
                    <a:lstStyle/>
                    <a:p>
                      <a:pPr marL="0" lvl="0" indent="0" algn="l" defTabSz="859079" rtl="0" eaLnBrk="1" fontAlgn="t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Енергозбереження і сертифікація будівель – Європейські норми і досвід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927721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D901548-2425-D545-BAAC-7F87B2138098}"/>
              </a:ext>
            </a:extLst>
          </p:cNvPr>
          <p:cNvSpPr/>
          <p:nvPr/>
        </p:nvSpPr>
        <p:spPr>
          <a:xfrm>
            <a:off x="1043608" y="642307"/>
            <a:ext cx="7671687" cy="972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Разработана кафедрой металлических и деревянных конструкций КНУБА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Длительность обучения– 5,5 дня, 35 часа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Количество модулей – 12 </a:t>
            </a:r>
            <a:endParaRPr lang="ru-RU" sz="14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936800"/>
            <a:ext cx="504056" cy="3723182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ИНЖЕНЕРНЫЙ ЦЕНТР УЦСС</a:t>
            </a:r>
            <a:endParaRPr lang="ru-RU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2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61012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8728"/>
            <a:ext cx="539552" cy="48282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637390"/>
              </a:solidFill>
              <a:latin typeface="DIN Pro Light" panose="02000504040000020003" pitchFamily="50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936800"/>
            <a:ext cx="504056" cy="3723182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ИНЖЕНЕРНЫЙ ЦЕНТР УЦСС</a:t>
            </a:r>
            <a:endParaRPr lang="ru-RU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Google Shape;153;p15"/>
          <p:cNvSpPr txBox="1">
            <a:spLocks/>
          </p:cNvSpPr>
          <p:nvPr/>
        </p:nvSpPr>
        <p:spPr>
          <a:xfrm>
            <a:off x="1115616" y="195487"/>
            <a:ext cx="7920880" cy="360040"/>
          </a:xfrm>
          <a:prstGeom prst="rect">
            <a:avLst/>
          </a:prstGeom>
        </p:spPr>
        <p:txBody>
          <a:bodyPr spcFirstLastPara="1" vert="horz" wrap="square" lIns="85896" tIns="85896" rIns="85896" bIns="85896" rtlCol="0" anchor="b" anchorCtr="0"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1600" b="1" u="sng" dirty="0" smtClean="0">
                <a:solidFill>
                  <a:srgbClr val="637390"/>
                </a:solidFill>
                <a:latin typeface="Cambria" panose="02040503050406030204" pitchFamily="18" charset="0"/>
              </a:rPr>
              <a:t>Курс:</a:t>
            </a:r>
            <a:r>
              <a:rPr lang="ru-RU" sz="1400" b="1" u="sng" dirty="0" smtClean="0">
                <a:latin typeface="Cambria" panose="02040503050406030204" pitchFamily="18" charset="0"/>
              </a:rPr>
              <a:t>  </a:t>
            </a:r>
            <a:r>
              <a:rPr lang="ru-RU" sz="1600" b="1" u="sng" dirty="0" smtClean="0">
                <a:solidFill>
                  <a:srgbClr val="637390"/>
                </a:solidFill>
                <a:latin typeface="Cambria" panose="02040503050406030204" pitchFamily="18" charset="0"/>
              </a:rPr>
              <a:t>Проектирование несущих строительных конструкций по </a:t>
            </a:r>
            <a:r>
              <a:rPr lang="ru-RU" sz="1600" b="1" u="sng" dirty="0" err="1" smtClean="0">
                <a:solidFill>
                  <a:srgbClr val="637390"/>
                </a:solidFill>
                <a:latin typeface="Cambria" panose="02040503050406030204" pitchFamily="18" charset="0"/>
              </a:rPr>
              <a:t>Еврокодам</a:t>
            </a:r>
            <a:endParaRPr lang="ru-RU" sz="1600" b="1" u="sng" dirty="0">
              <a:solidFill>
                <a:srgbClr val="637390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20"/>
            <a:ext cx="555812" cy="370437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D22D7AF2-ABC1-5E4D-B562-341C06122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633125"/>
              </p:ext>
            </p:extLst>
          </p:nvPr>
        </p:nvGraphicFramePr>
        <p:xfrm>
          <a:off x="899592" y="703977"/>
          <a:ext cx="8027540" cy="4221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4176048053"/>
                    </a:ext>
                  </a:extLst>
                </a:gridCol>
                <a:gridCol w="6083324">
                  <a:extLst>
                    <a:ext uri="{9D8B030D-6E8A-4147-A177-3AD203B41FA5}">
                      <a16:colId xmlns:a16="http://schemas.microsoft.com/office/drawing/2014/main" val="500000598"/>
                    </a:ext>
                  </a:extLst>
                </a:gridCol>
              </a:tblGrid>
              <a:tr h="244868">
                <a:tc gridSpan="2"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Разработчики и лекторы учебных материалов</a:t>
                      </a: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uk-UA" sz="16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27" marR="64027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27" marR="64027" marT="0" marB="0" anchor="ctr"/>
                </a:tc>
                <a:extLst>
                  <a:ext uri="{0D108BD9-81ED-4DB2-BD59-A6C34878D82A}">
                    <a16:rowId xmlns:a16="http://schemas.microsoft.com/office/drawing/2014/main" val="3307797455"/>
                  </a:ext>
                </a:extLst>
              </a:tr>
              <a:tr h="308144">
                <a:tc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Адаменко </a:t>
                      </a:r>
                      <a:r>
                        <a:rPr lang="uk-UA" sz="1400" b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Виктор</a:t>
                      </a:r>
                      <a:endParaRPr lang="uk-UA" sz="1400" b="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27" marR="6402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К.т.н</a:t>
                      </a: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., доцент </a:t>
                      </a:r>
                      <a:r>
                        <a:rPr lang="uk-UA" sz="1400" b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кафедры</a:t>
                      </a:r>
                      <a:r>
                        <a:rPr lang="uk-UA" sz="1400" b="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kern="120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железобетонных</a:t>
                      </a:r>
                      <a:r>
                        <a:rPr lang="uk-UA" sz="1400" b="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kern="120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конструкций</a:t>
                      </a:r>
                      <a:r>
                        <a:rPr lang="uk-UA" sz="1400" b="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КНУСА</a:t>
                      </a:r>
                      <a:endParaRPr lang="uk-UA" sz="1400" b="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27" marR="6402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437316"/>
                  </a:ext>
                </a:extLst>
              </a:tr>
              <a:tr h="440219">
                <a:tc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Билык </a:t>
                      </a:r>
                      <a:r>
                        <a:rPr lang="uk-UA" sz="1400" b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Артем</a:t>
                      </a:r>
                    </a:p>
                  </a:txBody>
                  <a:tcPr marL="64027" marR="64027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kern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к.т.н</a:t>
                      </a:r>
                      <a:r>
                        <a:rPr lang="uk-UA" sz="1400" b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., доцент кафедри МДК КНУБА, Голова інженерного Центру УЦСБ</a:t>
                      </a:r>
                    </a:p>
                  </a:txBody>
                  <a:tcPr marL="64027" marR="64027" marT="0" marB="0" anchor="ctr"/>
                </a:tc>
                <a:extLst>
                  <a:ext uri="{0D108BD9-81ED-4DB2-BD59-A6C34878D82A}">
                    <a16:rowId xmlns:a16="http://schemas.microsoft.com/office/drawing/2014/main" val="4087134469"/>
                  </a:ext>
                </a:extLst>
              </a:tr>
              <a:tr h="856946">
                <a:tc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Бут Максим</a:t>
                      </a:r>
                    </a:p>
                  </a:txBody>
                  <a:tcPr marL="64027" marR="6402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в.о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. главы Киевской области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ВуГІП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, начальник отдела расчётов зданий и сооружений АО "КІЕП«, ведущий инженер-проектировщик МОС, ведущий эксперт МОС, эксперт по техническому обследованию</a:t>
                      </a:r>
                      <a:endParaRPr lang="uk-UA" sz="1400" b="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27" marR="6402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905213"/>
                  </a:ext>
                </a:extLst>
              </a:tr>
              <a:tr h="440219">
                <a:tc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kern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Калафат</a:t>
                      </a:r>
                      <a:r>
                        <a:rPr lang="uk-UA" sz="1400" b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Константин</a:t>
                      </a:r>
                      <a:endParaRPr lang="uk-UA" sz="1400" b="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27" marR="64027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uk-UA" sz="1400" b="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kern="120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Комитета</a:t>
                      </a:r>
                      <a:r>
                        <a:rPr lang="uk-UA" sz="1400" b="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lang="uk-UA" sz="1400" b="0" kern="120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огнезащите</a:t>
                      </a: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УЦСС, </a:t>
                      </a:r>
                      <a:r>
                        <a:rPr lang="uk-UA" sz="1400" b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член ТК25, ТК304, ТК-315</a:t>
                      </a:r>
                    </a:p>
                  </a:txBody>
                  <a:tcPr marL="64027" marR="64027" marT="0" marB="0" anchor="ctr"/>
                </a:tc>
                <a:extLst>
                  <a:ext uri="{0D108BD9-81ED-4DB2-BD59-A6C34878D82A}">
                    <a16:rowId xmlns:a16="http://schemas.microsoft.com/office/drawing/2014/main" val="2824975626"/>
                  </a:ext>
                </a:extLst>
              </a:tr>
              <a:tr h="26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Ковалевская</a:t>
                      </a: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Эльвира</a:t>
                      </a:r>
                      <a:endParaRPr lang="uk-UA" sz="1400" b="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27" marR="6402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ГИП </a:t>
                      </a:r>
                      <a:r>
                        <a:rPr lang="uk-UA" sz="1400" b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Инженерного</a:t>
                      </a: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центра УЦСС</a:t>
                      </a:r>
                      <a:endParaRPr lang="uk-UA" sz="1400" b="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27" marR="6402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867530"/>
                  </a:ext>
                </a:extLst>
              </a:tr>
              <a:tr h="440219">
                <a:tc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Корниенко</a:t>
                      </a: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Николай</a:t>
                      </a: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Васильевич</a:t>
                      </a:r>
                      <a:endParaRPr lang="uk-UA" sz="1400" b="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27" marR="64027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kern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к.т.н</a:t>
                      </a:r>
                      <a:r>
                        <a:rPr lang="uk-UA" sz="1400" b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профессор кафедры </a:t>
                      </a: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основ и </a:t>
                      </a:r>
                      <a:r>
                        <a:rPr lang="uk-UA" sz="1400" b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фундаментов</a:t>
                      </a: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КНУСА </a:t>
                      </a:r>
                      <a:endParaRPr lang="uk-UA" sz="1400" b="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27" marR="64027" marT="0" marB="0" anchor="ctr"/>
                </a:tc>
                <a:extLst>
                  <a:ext uri="{0D108BD9-81ED-4DB2-BD59-A6C34878D82A}">
                    <a16:rowId xmlns:a16="http://schemas.microsoft.com/office/drawing/2014/main" val="486016780"/>
                  </a:ext>
                </a:extLst>
              </a:tr>
              <a:tr h="260544">
                <a:tc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Постернак</a:t>
                      </a: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Алексей</a:t>
                      </a:r>
                      <a:endParaRPr lang="uk-UA" sz="1400" b="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27" marR="6402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Ассистент кафедры железобетонных и каменных конструкций</a:t>
                      </a:r>
                    </a:p>
                  </a:txBody>
                  <a:tcPr marL="64027" marR="6402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117552"/>
                  </a:ext>
                </a:extLst>
              </a:tr>
              <a:tr h="508652">
                <a:tc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Пикуль</a:t>
                      </a: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Анатолий</a:t>
                      </a:r>
                      <a:endParaRPr lang="uk-UA" sz="1400" b="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27" marR="64027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преподаватель</a:t>
                      </a: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кафедры</a:t>
                      </a: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МДК </a:t>
                      </a: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КНУСА</a:t>
                      </a:r>
                      <a:r>
                        <a:rPr lang="uk-UA" sz="1400" b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400" b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kern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uk-UA" sz="1400" b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нженерного</a:t>
                      </a: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центра УЦСС</a:t>
                      </a:r>
                      <a:endParaRPr lang="uk-UA" sz="1400" b="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27" marR="64027" marT="0" marB="0" anchor="ctr"/>
                </a:tc>
                <a:extLst>
                  <a:ext uri="{0D108BD9-81ED-4DB2-BD59-A6C34878D82A}">
                    <a16:rowId xmlns:a16="http://schemas.microsoft.com/office/drawing/2014/main" val="1980063200"/>
                  </a:ext>
                </a:extLst>
              </a:tr>
              <a:tr h="428473">
                <a:tc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kern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Семко</a:t>
                      </a:r>
                      <a:r>
                        <a:rPr lang="uk-UA" sz="1400" b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Владимир</a:t>
                      </a:r>
                      <a:endParaRPr lang="uk-UA" sz="1400" b="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27" marR="6402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907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д.т.н</a:t>
                      </a: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uk-UA" sz="1400" b="0" kern="12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Полтавський </a:t>
                      </a:r>
                      <a:r>
                        <a:rPr lang="ru-RU" sz="1400" b="0" kern="1200" noProof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й </a:t>
                      </a:r>
                      <a:r>
                        <a:rPr lang="uk-UA" sz="1400" b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технический</a:t>
                      </a:r>
                      <a:r>
                        <a:rPr lang="uk-UA" sz="1400" b="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kern="120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университет</a:t>
                      </a:r>
                      <a:endParaRPr lang="uk-UA" sz="1400" b="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27" marR="6402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256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481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552" y="2996373"/>
            <a:ext cx="2980017" cy="21128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661012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8728"/>
            <a:ext cx="539552" cy="48282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637390"/>
              </a:solidFill>
              <a:latin typeface="DIN Pro Light" panose="02000504040000020003" pitchFamily="50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20"/>
            <a:ext cx="555812" cy="370437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936800"/>
            <a:ext cx="504056" cy="3723182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ИНЖЕНЕРНЫЙ ЦЕНТР УЦСС</a:t>
            </a:r>
            <a:endParaRPr lang="ru-RU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 descr="D:\USCC\OBJECTS\ТРЦ Глория, Харьков\картинки\ustrojstvo-kompozitnoj-plity-s-nesemnoj-opalubkoj-iz-profnastil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096" y="845739"/>
            <a:ext cx="1378496" cy="96808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4638835" y="527371"/>
            <a:ext cx="374895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Cambria" panose="02040503050406030204" pitchFamily="18" charset="0"/>
                <a:cs typeface="Arial" panose="020B0604020202020204" pitchFamily="34" charset="0"/>
              </a:rPr>
              <a:t>Композитная работа   балок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Cambria" panose="02040503050406030204" pitchFamily="18" charset="0"/>
                <a:cs typeface="Arial" panose="020B0604020202020204" pitchFamily="34" charset="0"/>
              </a:rPr>
              <a:t>Консоли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Cambria" panose="02040503050406030204" pitchFamily="18" charset="0"/>
                <a:cs typeface="Arial" panose="020B0604020202020204" pitchFamily="34" charset="0"/>
              </a:rPr>
              <a:t>Увеличенные пролеты балок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8251" y="188817"/>
            <a:ext cx="38095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Применение эффективных решений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6932" y="483738"/>
            <a:ext cx="364684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latin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ru-RU" sz="16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Концепция:</a:t>
            </a:r>
            <a:endParaRPr lang="ru-RU" sz="1600" b="1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ambria" panose="02040503050406030204" pitchFamily="18" charset="0"/>
                <a:cs typeface="Arial" panose="020B0604020202020204" pitchFamily="34" charset="0"/>
              </a:rPr>
              <a:t>Исходные данные</a:t>
            </a:r>
          </a:p>
          <a:p>
            <a:pPr marL="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ambria" panose="02040503050406030204" pitchFamily="18" charset="0"/>
                <a:cs typeface="Arial" panose="020B0604020202020204" pitchFamily="34" charset="0"/>
              </a:rPr>
              <a:t>Архитектурно-планировочные решения</a:t>
            </a:r>
          </a:p>
          <a:p>
            <a:pPr marL="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ambria" panose="02040503050406030204" pitchFamily="18" charset="0"/>
                <a:cs typeface="Arial" panose="020B0604020202020204" pitchFamily="34" charset="0"/>
              </a:rPr>
              <a:t>Нагрузки и воздействия</a:t>
            </a:r>
          </a:p>
          <a:p>
            <a:pPr marL="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ambria" panose="02040503050406030204" pitchFamily="18" charset="0"/>
                <a:cs typeface="Arial" panose="020B0604020202020204" pitchFamily="34" charset="0"/>
              </a:rPr>
              <a:t>Конструктивные решения</a:t>
            </a:r>
          </a:p>
          <a:p>
            <a:pPr marL="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ambria" panose="02040503050406030204" pitchFamily="18" charset="0"/>
                <a:cs typeface="Arial" panose="020B0604020202020204" pitchFamily="34" charset="0"/>
              </a:rPr>
              <a:t>Типичные конструктивные узлы</a:t>
            </a:r>
          </a:p>
          <a:p>
            <a:pPr marL="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ambria" panose="02040503050406030204" pitchFamily="18" charset="0"/>
                <a:cs typeface="Arial" panose="020B0604020202020204" pitchFamily="34" charset="0"/>
              </a:rPr>
              <a:t>Противопожарная и антикоррозийная защита стальных конструкций</a:t>
            </a:r>
          </a:p>
          <a:p>
            <a:pPr marL="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ambria" panose="02040503050406030204" pitchFamily="18" charset="0"/>
                <a:cs typeface="Arial" panose="020B0604020202020204" pitchFamily="34" charset="0"/>
              </a:rPr>
              <a:t>Экономический анализ, график строительства</a:t>
            </a:r>
          </a:p>
          <a:p>
            <a:pPr marL="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ambria" panose="02040503050406030204" pitchFamily="18" charset="0"/>
                <a:cs typeface="Arial" panose="020B0604020202020204" pitchFamily="34" charset="0"/>
              </a:rPr>
              <a:t>Выводы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32149" y="3827056"/>
            <a:ext cx="33482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ambria" panose="02040503050406030204" pitchFamily="18" charset="0"/>
                <a:cs typeface="Arial" panose="020B0604020202020204" pitchFamily="34" charset="0"/>
              </a:rPr>
              <a:t>2. Передача концепции заказчику</a:t>
            </a:r>
          </a:p>
          <a:p>
            <a:pPr>
              <a:spcAft>
                <a:spcPts val="600"/>
              </a:spcAft>
            </a:pPr>
            <a:r>
              <a:rPr lang="ru-RU" sz="1600" b="1" dirty="0">
                <a:latin typeface="Cambria" panose="02040503050406030204" pitchFamily="18" charset="0"/>
                <a:cs typeface="Arial" panose="020B0604020202020204" pitchFamily="34" charset="0"/>
              </a:rPr>
              <a:t>3. Передача расчетной модели по запросу</a:t>
            </a:r>
            <a:endParaRPr lang="ru-RU" sz="1600" b="1" dirty="0"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56078" y="1950599"/>
            <a:ext cx="36502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 panose="02040503050406030204" pitchFamily="18" charset="0"/>
                <a:cs typeface="Arial" panose="020B0604020202020204" pitchFamily="34" charset="0"/>
              </a:rPr>
              <a:t>Конструктивное решение с минимальной металлоемкостью;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 panose="02040503050406030204" pitchFamily="18" charset="0"/>
                <a:cs typeface="Arial" panose="020B0604020202020204" pitchFamily="34" charset="0"/>
              </a:rPr>
              <a:t>Применение высокопрочных марок стали;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 panose="02040503050406030204" pitchFamily="18" charset="0"/>
                <a:cs typeface="Arial" panose="020B0604020202020204" pitchFamily="34" charset="0"/>
              </a:rPr>
              <a:t>Применение современных конструктивных решений;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 panose="02040503050406030204" pitchFamily="18" charset="0"/>
                <a:cs typeface="Arial" panose="020B0604020202020204" pitchFamily="34" charset="0"/>
              </a:rPr>
              <a:t>При необходимости консалтинг и расчет огнезащиты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ru-RU" sz="16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Google Shape;153;p15"/>
          <p:cNvSpPr txBox="1">
            <a:spLocks/>
          </p:cNvSpPr>
          <p:nvPr/>
        </p:nvSpPr>
        <p:spPr>
          <a:xfrm>
            <a:off x="850792" y="82602"/>
            <a:ext cx="2775755" cy="431835"/>
          </a:xfrm>
          <a:prstGeom prst="rect">
            <a:avLst/>
          </a:prstGeom>
        </p:spPr>
        <p:txBody>
          <a:bodyPr spcFirstLastPara="1" vert="horz" wrap="square" lIns="85896" tIns="85896" rIns="85896" bIns="85896" rtlCol="0" anchor="b" anchorCtr="0"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u="sng" dirty="0" smtClean="0">
                <a:solidFill>
                  <a:srgbClr val="637390"/>
                </a:solidFill>
                <a:latin typeface="Cambria" panose="02040503050406030204" pitchFamily="18" charset="0"/>
              </a:rPr>
              <a:t>КОНЦЕПЦИЯ ПРОЕКТА</a:t>
            </a:r>
            <a:endParaRPr lang="ru-RU" sz="1600" b="1" u="sng" dirty="0">
              <a:solidFill>
                <a:srgbClr val="63739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29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690835"/>
            <a:ext cx="5940379" cy="44526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661012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8728"/>
            <a:ext cx="539552" cy="48282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637390"/>
              </a:solidFill>
              <a:latin typeface="DIN Pro Light" panose="02000504040000020003" pitchFamily="50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20"/>
            <a:ext cx="555812" cy="370437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936800"/>
            <a:ext cx="504056" cy="3723182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ИНЖЕНЕРНЫЙ ЦЕНТР УЦСС</a:t>
            </a:r>
            <a:endParaRPr lang="ru-RU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29070"/>
            <a:ext cx="727280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ambria" panose="02040503050406030204" pitchFamily="18" charset="0"/>
              </a:rPr>
              <a:t>Модульный блок </a:t>
            </a:r>
            <a:r>
              <a:rPr lang="ru-RU" sz="1600" dirty="0" smtClean="0">
                <a:latin typeface="Cambria" panose="02040503050406030204" pitchFamily="18" charset="0"/>
              </a:rPr>
              <a:t>42х72м:</a:t>
            </a:r>
          </a:p>
          <a:p>
            <a:endParaRPr lang="ru-RU" sz="1600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mbria" panose="02040503050406030204" pitchFamily="18" charset="0"/>
              </a:rPr>
              <a:t>три пролета - 6м, 30м и 6м  в одном направлении;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mbria" panose="02040503050406030204" pitchFamily="18" charset="0"/>
              </a:rPr>
              <a:t>двенадцать пролетов по 6м в другом направлении;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ambria" panose="02040503050406030204" pitchFamily="18" charset="0"/>
              </a:rPr>
              <a:t>шаг </a:t>
            </a:r>
            <a:r>
              <a:rPr lang="uk-UA" sz="1400" dirty="0">
                <a:latin typeface="Cambria" panose="02040503050406030204" pitchFamily="18" charset="0"/>
              </a:rPr>
              <a:t>рам – 6 м;</a:t>
            </a:r>
            <a:endParaRPr lang="ru-RU" sz="1400" dirty="0">
              <a:latin typeface="Cambria" panose="020405030504060302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uk-UA" sz="1400" dirty="0" err="1" smtClean="0">
                <a:latin typeface="Cambria" panose="02040503050406030204" pitchFamily="18" charset="0"/>
              </a:rPr>
              <a:t>высота</a:t>
            </a:r>
            <a:r>
              <a:rPr lang="uk-UA" sz="1400" dirty="0" smtClean="0">
                <a:latin typeface="Cambria" panose="020405030504060302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</a:rPr>
              <a:t>ферм </a:t>
            </a:r>
            <a:r>
              <a:rPr lang="uk-UA" sz="1400" dirty="0" err="1" smtClean="0">
                <a:latin typeface="Cambria" panose="02040503050406030204" pitchFamily="18" charset="0"/>
              </a:rPr>
              <a:t>покрытия</a:t>
            </a:r>
            <a:r>
              <a:rPr lang="uk-UA" sz="1400" dirty="0" smtClean="0">
                <a:latin typeface="Cambria" panose="020405030504060302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</a:rPr>
              <a:t>- 2,4м;</a:t>
            </a:r>
            <a:endParaRPr lang="ru-RU" sz="1400" dirty="0">
              <a:latin typeface="Cambria" panose="020405030504060302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ambria" panose="02040503050406030204" pitchFamily="18" charset="0"/>
              </a:rPr>
              <a:t>шаг </a:t>
            </a:r>
            <a:r>
              <a:rPr lang="uk-UA" sz="1400" dirty="0" err="1" smtClean="0">
                <a:latin typeface="Cambria" panose="02040503050406030204" pitchFamily="18" charset="0"/>
              </a:rPr>
              <a:t>прогонов</a:t>
            </a:r>
            <a:r>
              <a:rPr lang="uk-UA" sz="1400" dirty="0" smtClean="0">
                <a:latin typeface="Cambria" panose="02040503050406030204" pitchFamily="18" charset="0"/>
              </a:rPr>
              <a:t> </a:t>
            </a:r>
            <a:r>
              <a:rPr lang="uk-UA" sz="1400" dirty="0" err="1" smtClean="0">
                <a:latin typeface="Cambria" panose="02040503050406030204" pitchFamily="18" charset="0"/>
              </a:rPr>
              <a:t>покрытия</a:t>
            </a:r>
            <a:r>
              <a:rPr lang="uk-UA" sz="1400" dirty="0" smtClean="0">
                <a:latin typeface="Cambria" panose="020405030504060302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</a:rPr>
              <a:t>– 3м</a:t>
            </a:r>
            <a:r>
              <a:rPr lang="uk-UA" sz="1400" dirty="0" smtClean="0">
                <a:latin typeface="Cambria" panose="02040503050406030204" pitchFamily="18" charset="0"/>
              </a:rPr>
              <a:t>;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8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61012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8728"/>
            <a:ext cx="539552" cy="48282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637390"/>
              </a:solidFill>
              <a:latin typeface="DIN Pro Light" panose="02000504040000020003" pitchFamily="50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20"/>
            <a:ext cx="555812" cy="37043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971600" y="555526"/>
          <a:ext cx="7848871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745201079"/>
                    </a:ext>
                  </a:extLst>
                </a:gridCol>
                <a:gridCol w="1003228">
                  <a:extLst>
                    <a:ext uri="{9D8B030D-6E8A-4147-A177-3AD203B41FA5}">
                      <a16:colId xmlns:a16="http://schemas.microsoft.com/office/drawing/2014/main" val="3217815851"/>
                    </a:ext>
                  </a:extLst>
                </a:gridCol>
                <a:gridCol w="1023766">
                  <a:extLst>
                    <a:ext uri="{9D8B030D-6E8A-4147-A177-3AD203B41FA5}">
                      <a16:colId xmlns:a16="http://schemas.microsoft.com/office/drawing/2014/main" val="592554855"/>
                    </a:ext>
                  </a:extLst>
                </a:gridCol>
                <a:gridCol w="1357382">
                  <a:extLst>
                    <a:ext uri="{9D8B030D-6E8A-4147-A177-3AD203B41FA5}">
                      <a16:colId xmlns:a16="http://schemas.microsoft.com/office/drawing/2014/main" val="2535724926"/>
                    </a:ext>
                  </a:extLst>
                </a:gridCol>
                <a:gridCol w="1086005">
                  <a:extLst>
                    <a:ext uri="{9D8B030D-6E8A-4147-A177-3AD203B41FA5}">
                      <a16:colId xmlns:a16="http://schemas.microsoft.com/office/drawing/2014/main" val="3673048604"/>
                    </a:ext>
                  </a:extLst>
                </a:gridCol>
                <a:gridCol w="1938330">
                  <a:extLst>
                    <a:ext uri="{9D8B030D-6E8A-4147-A177-3AD203B41FA5}">
                      <a16:colId xmlns:a16="http://schemas.microsoft.com/office/drawing/2014/main" val="4173692773"/>
                    </a:ext>
                  </a:extLst>
                </a:gridCol>
              </a:tblGrid>
              <a:tr h="199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Cambria" panose="02040503050406030204" pitchFamily="18" charset="0"/>
                        </a:rPr>
                        <a:t>Тип </a:t>
                      </a:r>
                      <a:r>
                        <a:rPr lang="ru-RU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перерізу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Назва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Cambria" panose="02040503050406030204" pitchFamily="18" charset="0"/>
                        </a:rPr>
                        <a:t>СМЦ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Старий</a:t>
                      </a:r>
                      <a:r>
                        <a:rPr lang="ru-RU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тонаж</a:t>
                      </a:r>
                      <a:r>
                        <a:rPr lang="ru-RU" sz="1400" b="1" u="none" strike="noStrike" dirty="0">
                          <a:effectLst/>
                          <a:latin typeface="Cambria" panose="02040503050406030204" pitchFamily="18" charset="0"/>
                        </a:rPr>
                        <a:t>, 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Новий</a:t>
                      </a:r>
                      <a:r>
                        <a:rPr lang="ru-RU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тонаж</a:t>
                      </a:r>
                      <a:r>
                        <a:rPr lang="ru-RU" sz="1400" b="1" u="none" strike="noStrike" dirty="0">
                          <a:effectLst/>
                          <a:latin typeface="Cambria" panose="02040503050406030204" pitchFamily="18" charset="0"/>
                        </a:rPr>
                        <a:t>, 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Збільшення</a:t>
                      </a:r>
                      <a:r>
                        <a:rPr lang="ru-RU" sz="1400" b="1" u="none" strike="noStrike" dirty="0">
                          <a:effectLst/>
                          <a:latin typeface="Cambria" panose="02040503050406030204" pitchFamily="18" charset="0"/>
                        </a:rPr>
                        <a:t> ваги,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44900765"/>
                  </a:ext>
                </a:extLst>
              </a:tr>
              <a:tr h="19189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  <a:latin typeface="Cambria" panose="02040503050406030204" pitchFamily="18" charset="0"/>
                        </a:rPr>
                        <a:t>Двутавр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20К1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Зварний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10,40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10,40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7,08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23178740"/>
                  </a:ext>
                </a:extLst>
              </a:tr>
              <a:tr h="191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23К1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Зварний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28,37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28,37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21947"/>
                  </a:ext>
                </a:extLst>
              </a:tr>
              <a:tr h="191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26Б1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24М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6,05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8,27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598494"/>
                  </a:ext>
                </a:extLst>
              </a:tr>
              <a:tr h="191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30Б1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40,67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45,12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293704"/>
                  </a:ext>
                </a:extLst>
              </a:tr>
              <a:tr h="191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35Б2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36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36,12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40,53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030371"/>
                  </a:ext>
                </a:extLst>
              </a:tr>
              <a:tr h="191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Швеллер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160х160х10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----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23,06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23,06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71799"/>
                  </a:ext>
                </a:extLst>
              </a:tr>
              <a:tr h="191893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  <a:latin typeface="Cambria" panose="02040503050406030204" pitchFamily="18" charset="0"/>
                        </a:rPr>
                        <a:t>Кутик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50х4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1,45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1,45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992479"/>
                  </a:ext>
                </a:extLst>
              </a:tr>
              <a:tr h="191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70х4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63х5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4,50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3,62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166607"/>
                  </a:ext>
                </a:extLst>
              </a:tr>
              <a:tr h="191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75х5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3,87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3,87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840296"/>
                  </a:ext>
                </a:extLst>
              </a:tr>
              <a:tr h="191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100х7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100х8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12,07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13,69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303745"/>
                  </a:ext>
                </a:extLst>
              </a:tr>
              <a:tr h="191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110х7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125х8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9,78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12,72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940133"/>
                  </a:ext>
                </a:extLst>
              </a:tr>
              <a:tr h="191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120х8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9,76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10,22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506907"/>
                  </a:ext>
                </a:extLst>
              </a:tr>
              <a:tr h="191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125х8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4,15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4,15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838637"/>
                  </a:ext>
                </a:extLst>
              </a:tr>
              <a:tr h="191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150х10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160х10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4,57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4,89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593682"/>
                  </a:ext>
                </a:extLst>
              </a:tr>
              <a:tr h="199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220х14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----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8,93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8,93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357735"/>
                  </a:ext>
                </a:extLst>
              </a:tr>
              <a:tr h="1998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effectLst/>
                          <a:latin typeface="Cambria" panose="02040503050406030204" pitchFamily="18" charset="0"/>
                        </a:rPr>
                        <a:t>Зварний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15,77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15,77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30404"/>
                  </a:ext>
                </a:extLst>
              </a:tr>
              <a:tr h="19988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Загальна</a:t>
                      </a:r>
                      <a:r>
                        <a:rPr lang="ru-RU" sz="1400" b="1" u="none" strike="noStrike" dirty="0">
                          <a:effectLst/>
                          <a:latin typeface="Cambria" panose="02040503050406030204" pitchFamily="18" charset="0"/>
                        </a:rPr>
                        <a:t> вага (з </a:t>
                      </a:r>
                      <a:r>
                        <a:rPr lang="ru-RU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урахуванням</a:t>
                      </a:r>
                      <a:r>
                        <a:rPr lang="ru-RU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коеф</a:t>
                      </a:r>
                      <a:r>
                        <a:rPr lang="ru-RU" sz="1400" b="1" u="none" strike="noStrike" dirty="0">
                          <a:effectLst/>
                          <a:latin typeface="Cambria" panose="02040503050406030204" pitchFamily="18" charset="0"/>
                        </a:rPr>
                        <a:t>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Cambria" panose="02040503050406030204" pitchFamily="18" charset="0"/>
                        </a:rPr>
                        <a:t>252,45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Cambria" panose="02040503050406030204" pitchFamily="18" charset="0"/>
                        </a:rPr>
                        <a:t>270,32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423640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0" y="936800"/>
            <a:ext cx="504056" cy="3723182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ИНЖЕНЕРНЫЙ ЦЕНТР УЦСС</a:t>
            </a:r>
            <a:endParaRPr lang="ru-RU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012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49558</TotalTime>
  <Words>756</Words>
  <Application>Microsoft Office PowerPoint</Application>
  <PresentationFormat>Экран (16:9)</PresentationFormat>
  <Paragraphs>207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DIN Pro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USCC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TK</dc:creator>
  <cp:lastModifiedBy>Пользователь Windows</cp:lastModifiedBy>
  <cp:revision>315</cp:revision>
  <dcterms:created xsi:type="dcterms:W3CDTF">2017-10-27T08:24:32Z</dcterms:created>
  <dcterms:modified xsi:type="dcterms:W3CDTF">2018-12-07T08:42:44Z</dcterms:modified>
</cp:coreProperties>
</file>